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5"/>
  </p:notesMasterIdLst>
  <p:sldIdLst>
    <p:sldId id="261" r:id="rId2"/>
    <p:sldId id="298" r:id="rId3"/>
    <p:sldId id="299" r:id="rId4"/>
    <p:sldId id="263" r:id="rId5"/>
    <p:sldId id="264" r:id="rId6"/>
    <p:sldId id="265" r:id="rId7"/>
    <p:sldId id="259" r:id="rId8"/>
    <p:sldId id="260" r:id="rId9"/>
    <p:sldId id="275" r:id="rId10"/>
    <p:sldId id="269" r:id="rId11"/>
    <p:sldId id="270" r:id="rId12"/>
    <p:sldId id="271" r:id="rId13"/>
    <p:sldId id="272" r:id="rId14"/>
    <p:sldId id="287" r:id="rId15"/>
    <p:sldId id="277" r:id="rId16"/>
    <p:sldId id="288" r:id="rId17"/>
    <p:sldId id="281" r:id="rId18"/>
    <p:sldId id="282" r:id="rId19"/>
    <p:sldId id="278" r:id="rId20"/>
    <p:sldId id="284" r:id="rId21"/>
    <p:sldId id="289" r:id="rId22"/>
    <p:sldId id="291" r:id="rId23"/>
    <p:sldId id="292" r:id="rId24"/>
    <p:sldId id="293" r:id="rId25"/>
    <p:sldId id="294" r:id="rId26"/>
    <p:sldId id="295" r:id="rId27"/>
    <p:sldId id="280" r:id="rId28"/>
    <p:sldId id="296" r:id="rId29"/>
    <p:sldId id="279" r:id="rId30"/>
    <p:sldId id="262" r:id="rId31"/>
    <p:sldId id="285" r:id="rId32"/>
    <p:sldId id="297"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68" autoAdjust="0"/>
  </p:normalViewPr>
  <p:slideViewPr>
    <p:cSldViewPr>
      <p:cViewPr varScale="1">
        <p:scale>
          <a:sx n="101" d="100"/>
          <a:sy n="101" d="100"/>
        </p:scale>
        <p:origin x="-2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287D6-D9F4-4D78-B8D1-03A18F7CF29A}" type="datetimeFigureOut">
              <a:rPr lang="en-US" smtClean="0"/>
              <a:pPr/>
              <a:t>11/12/2010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6FA3D-B482-4517-B9B7-156493C5D9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Look at mid range climate predictions but also look at reasonable range of predictions and possible scenarios.</a:t>
            </a:r>
          </a:p>
          <a:p>
            <a:pPr>
              <a:buFontTx/>
              <a:buChar char="•"/>
            </a:pPr>
            <a:r>
              <a:rPr lang="en-US" smtClean="0"/>
              <a:t>Don’t spend effort on more detail than can be reasonably accurate.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DB0D9-F8FA-4FBE-AAB2-C1BEC2EC676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used Mid</a:t>
            </a:r>
            <a:r>
              <a:rPr lang="en-US" baseline="0" dirty="0" smtClean="0"/>
              <a:t>-century models (2050), medium emissions scenario model ensemble.</a:t>
            </a:r>
            <a:endParaRPr lang="en-US" dirty="0" smtClean="0"/>
          </a:p>
          <a:p>
            <a:endParaRPr lang="en-US" dirty="0" smtClean="0"/>
          </a:p>
          <a:p>
            <a:r>
              <a:rPr lang="en-US" dirty="0" smtClean="0"/>
              <a:t>General expectations are </a:t>
            </a:r>
          </a:p>
          <a:p>
            <a:r>
              <a:rPr lang="en-US" dirty="0" smtClean="0"/>
              <a:t>increased temperature:</a:t>
            </a:r>
            <a:r>
              <a:rPr lang="en-US" baseline="0" dirty="0" smtClean="0"/>
              <a:t> range of 2-6 degrees</a:t>
            </a:r>
          </a:p>
          <a:p>
            <a:r>
              <a:rPr lang="en-US" baseline="0" dirty="0" smtClean="0"/>
              <a:t>Change in distribution of precipitation: more droughts, more floods, severe storms-increased wind damage, etc.</a:t>
            </a:r>
          </a:p>
          <a:p>
            <a:r>
              <a:rPr lang="en-US" baseline="0" dirty="0" smtClean="0"/>
              <a:t>SLR-increased inundation, salt water intrusion</a:t>
            </a:r>
          </a:p>
          <a:p>
            <a:endParaRPr lang="en-US" dirty="0"/>
          </a:p>
        </p:txBody>
      </p:sp>
      <p:sp>
        <p:nvSpPr>
          <p:cNvPr id="4" name="Slide Number Placeholder 3"/>
          <p:cNvSpPr>
            <a:spLocks noGrp="1"/>
          </p:cNvSpPr>
          <p:nvPr>
            <p:ph type="sldNum" sz="quarter" idx="10"/>
          </p:nvPr>
        </p:nvSpPr>
        <p:spPr/>
        <p:txBody>
          <a:bodyPr/>
          <a:lstStyle/>
          <a:p>
            <a:pPr>
              <a:defRPr/>
            </a:pPr>
            <a:fld id="{B2C9307A-FD90-4609-8E89-8BE9B8962BB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This is</a:t>
            </a:r>
            <a:r>
              <a:rPr lang="en-US" baseline="0" dirty="0" smtClean="0"/>
              <a:t> one of MOST threatened by Climate Change</a:t>
            </a:r>
            <a:endParaRPr lang="en-US" dirty="0" smtClean="0"/>
          </a:p>
          <a:p>
            <a:r>
              <a:rPr lang="en-US" dirty="0" smtClean="0"/>
              <a:t>-Drought, mild winters, hot</a:t>
            </a:r>
            <a:r>
              <a:rPr lang="en-US" baseline="0" dirty="0" smtClean="0"/>
              <a:t> spells could lead to mortality of some species (canopy trees or other dominant species)</a:t>
            </a:r>
          </a:p>
          <a:p>
            <a:r>
              <a:rPr lang="en-US" dirty="0" smtClean="0"/>
              <a:t>-Spruce have been demonstrated to be subject to physiological temperature disruption such as premature breaking of winter dormancy and even cambium mortality from sun shining on their trunks. </a:t>
            </a:r>
          </a:p>
          <a:p>
            <a:r>
              <a:rPr lang="en-US" dirty="0" smtClean="0"/>
              <a:t>-If fog is reduced, loss of moist sub-canopy microclimate and wet bryophyte layers may threaten many species even without mortality of trees.</a:t>
            </a:r>
          </a:p>
          <a:p>
            <a:r>
              <a:rPr lang="en-US" dirty="0" smtClean="0"/>
              <a:t>-Mild winters could lead to invasion of</a:t>
            </a:r>
            <a:r>
              <a:rPr lang="en-US" baseline="0" dirty="0" smtClean="0"/>
              <a:t> species from lower elevations or increased exotic species invasion.</a:t>
            </a:r>
          </a:p>
          <a:p>
            <a:r>
              <a:rPr lang="en-US" baseline="0" dirty="0" smtClean="0"/>
              <a:t>-Drought and warmer temperatures may accelerate organic matter decomposition, reducing soil organic layer and threatening moist soil and litter species.</a:t>
            </a:r>
          </a:p>
          <a:p>
            <a:r>
              <a:rPr lang="en-US" baseline="0" dirty="0" smtClean="0"/>
              <a:t>-Fire would likely be catastrophic.  Spruce-fir forests are not adapted to fire. </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Change, Invasive Species (</a:t>
            </a:r>
            <a:r>
              <a:rPr lang="en-US" dirty="0" err="1" smtClean="0"/>
              <a:t>Adelgid</a:t>
            </a:r>
            <a:r>
              <a:rPr lang="en-US" dirty="0" smtClean="0"/>
              <a:t>),</a:t>
            </a:r>
            <a:r>
              <a:rPr lang="en-US" baseline="0" dirty="0" smtClean="0"/>
              <a:t> and Air pollution are tied for most severe threat.</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5DB03CDA-60B9-4F6F-94F2-BA98FF8B5D6B}" type="slidenum">
              <a:rPr lang="en-US"/>
              <a:pPr/>
              <a:t>2</a:t>
            </a:fld>
            <a:endParaRPr lang="en-US" dirty="0"/>
          </a:p>
        </p:txBody>
      </p:sp>
      <p:sp>
        <p:nvSpPr>
          <p:cNvPr id="14339" name="Rectangle 2"/>
          <p:cNvSpPr>
            <a:spLocks noGrp="1" noRot="1" noChangeAspect="1" noChangeArrowheads="1" noTextEdit="1"/>
          </p:cNvSpPr>
          <p:nvPr>
            <p:ph type="sldImg"/>
          </p:nvPr>
        </p:nvSpPr>
        <p:spPr>
          <a:xfrm>
            <a:off x="1144588" y="685800"/>
            <a:ext cx="4572000" cy="3429000"/>
          </a:xfrm>
          <a:ln/>
        </p:spPr>
      </p:sp>
      <p:sp>
        <p:nvSpPr>
          <p:cNvPr id="1434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a:p>
            <a:pPr eaLnBrk="1" hangingPunct="1"/>
            <a:r>
              <a:rPr lang="en-US" dirty="0" smtClean="0"/>
              <a:t>part of Dept. Env &amp; Nat Res. And the states One NC Naturally initiative</a:t>
            </a:r>
          </a:p>
          <a:p>
            <a:pPr eaLnBrk="1" hangingPunct="1"/>
            <a:r>
              <a:rPr lang="en-US" dirty="0" smtClean="0"/>
              <a:t>Founded with LWCF planning grant.  Staff of 4 Coord., Botanist, Protection Spec., Zoologist &amp; Data Manager</a:t>
            </a:r>
          </a:p>
          <a:p>
            <a:pPr eaLnBrk="1" hangingPunct="1"/>
            <a:r>
              <a:rPr lang="en-US" dirty="0" smtClean="0"/>
              <a:t>Member of NatureServe</a:t>
            </a:r>
          </a:p>
          <a:p>
            <a:pPr eaLnBrk="1" hangingPunct="1"/>
            <a:r>
              <a:rPr lang="en-US" dirty="0" smtClean="0"/>
              <a:t>Biotics – struggling to change 20,000 records</a:t>
            </a:r>
          </a:p>
          <a:p>
            <a:pPr eaLnBrk="1" hangingPunct="1"/>
            <a:endParaRPr lang="en-US" dirty="0" smtClean="0"/>
          </a:p>
          <a:p>
            <a:pPr eaLnBrk="1" hangingPunct="1"/>
            <a:r>
              <a:rPr lang="en-US" dirty="0" smtClean="0"/>
              <a:t>Member of NatureServe.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forecasts suggest an increase in severe storms and in droughts.  This may cause more wind damage to canopy trees.</a:t>
            </a:r>
          </a:p>
          <a:p>
            <a:endParaRPr lang="en-US" dirty="0" smtClean="0"/>
          </a:p>
          <a:p>
            <a:r>
              <a:rPr lang="en-US" dirty="0" smtClean="0"/>
              <a:t>Drought and increased thunderstorm intensity are likely to  produce more wild fires—which might actually be good for these systems. However, wild fires in drought may be more likely to be too intense or too extensive, and could harm some species.   In small, isolated sites, an increase in wildfires may have catastrophic impacts on insects and other animals that depend on a </a:t>
            </a:r>
            <a:r>
              <a:rPr lang="en-US" dirty="0" err="1" smtClean="0"/>
              <a:t>metapopulation</a:t>
            </a:r>
            <a:r>
              <a:rPr lang="en-US" dirty="0" smtClean="0"/>
              <a:t> strategy for coping with environmental disturbances.  For such species, landscape connectivity is critical to get to unburned refuges.  As a result, there may be a significant increase in local extirpations.</a:t>
            </a:r>
          </a:p>
          <a:p>
            <a:endParaRPr lang="en-US" dirty="0" smtClean="0"/>
          </a:p>
          <a:p>
            <a:r>
              <a:rPr lang="en-US" dirty="0" smtClean="0"/>
              <a:t>Mild winters, with decreased cold damage, are likely to allow species from the south to move into North Carolina.  In recent years, several longleaf-pine associated insects once thought to be restricted to Florida or the Gulf Coast have been found to be established in North Carolina.  Although we lack the historic data to know for sure that these represent recent </a:t>
            </a:r>
            <a:r>
              <a:rPr lang="en-US" dirty="0" err="1" smtClean="0"/>
              <a:t>colonizations</a:t>
            </a:r>
            <a:r>
              <a:rPr lang="en-US" dirty="0" smtClean="0"/>
              <a:t>, this trend will undoubtedly accelerate with decreasingly cold winters.</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Landscape</a:t>
            </a:r>
            <a:r>
              <a:rPr lang="en-US" baseline="0" dirty="0" smtClean="0"/>
              <a:t> corridors: designing bridge crossings for wildlife movement</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ecosystem</a:t>
            </a:r>
            <a:r>
              <a:rPr lang="en-US" baseline="0" dirty="0" smtClean="0"/>
              <a:t> groups with a climate change rank of 1.</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ecosystem</a:t>
            </a:r>
            <a:r>
              <a:rPr lang="en-US" baseline="0" dirty="0" smtClean="0"/>
              <a:t> groups with a climate change rank of 1.</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C597790-22F8-485D-8C5D-CD7AB3371B04}" type="slidenum">
              <a:rPr lang="en-US"/>
              <a:pPr/>
              <a:t>3</a:t>
            </a:fld>
            <a:endParaRPr lang="en-US" dirty="0"/>
          </a:p>
        </p:txBody>
      </p:sp>
      <p:sp>
        <p:nvSpPr>
          <p:cNvPr id="15363" name="Rectangle 2"/>
          <p:cNvSpPr>
            <a:spLocks noGrp="1" noRot="1" noChangeAspect="1" noChangeArrowheads="1" noTextEdit="1"/>
          </p:cNvSpPr>
          <p:nvPr>
            <p:ph type="sldImg"/>
          </p:nvPr>
        </p:nvSpPr>
        <p:spPr>
          <a:xfrm>
            <a:off x="1144588" y="685800"/>
            <a:ext cx="4572000" cy="3429000"/>
          </a:xfrm>
          <a:ln/>
        </p:spPr>
      </p:sp>
      <p:sp>
        <p:nvSpPr>
          <p:cNvPr id="1536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NC NHP has more than 20,000 records on locations of rare species, rare  natural communities, and significant natural areas.  </a:t>
            </a:r>
          </a:p>
          <a:p>
            <a:pPr eaLnBrk="1" hangingPunct="1"/>
            <a:r>
              <a:rPr lang="en-US" dirty="0" smtClean="0"/>
              <a:t>Map shows distribution of rare species in NC. Red dots represent federally listed species.  Blue are state listed and natural communities.</a:t>
            </a:r>
          </a:p>
          <a:p>
            <a:pPr eaLnBrk="1" hangingPunct="1"/>
            <a:endParaRPr lang="en-US" dirty="0" smtClean="0"/>
          </a:p>
          <a:p>
            <a:pPr eaLnBrk="1" hangingPunct="1"/>
            <a:r>
              <a:rPr lang="en-US" dirty="0" smtClean="0"/>
              <a:t>Concentrations of rare species indicates areas of endemism, less disturbance, more natural habitat.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abandon</a:t>
            </a:r>
            <a:r>
              <a:rPr lang="en-US" baseline="0" dirty="0" smtClean="0"/>
              <a:t> highly threatened places: </a:t>
            </a:r>
            <a:r>
              <a:rPr lang="en-US" sz="1200" kern="1200" dirty="0" smtClean="0">
                <a:solidFill>
                  <a:schemeClr val="tx1"/>
                </a:solidFill>
                <a:latin typeface="+mn-lt"/>
                <a:ea typeface="+mn-ea"/>
                <a:cs typeface="+mn-cs"/>
              </a:rPr>
              <a:t>suggested interventions that will help increase resiliency;  if we do a good job at these sites, they will be able to adapt and we may not lose all of them.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Interventions-things we</a:t>
            </a:r>
            <a:r>
              <a:rPr lang="en-US" sz="1200" kern="1200" baseline="0" dirty="0" smtClean="0">
                <a:solidFill>
                  <a:schemeClr val="tx1"/>
                </a:solidFill>
                <a:latin typeface="+mn-lt"/>
                <a:ea typeface="+mn-ea"/>
                <a:cs typeface="+mn-cs"/>
              </a:rPr>
              <a:t> should be doing already and We know how to do most of them.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-Climate Change is not only threat: in some cases it is not the biggest threat and we can’t lose sight of other issues we’re already dealing with.</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06946C-12DC-49CB-82FA-3017B80B8005}"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defTabSz="904875" eaLnBrk="1" hangingPunct="1">
              <a:spcBef>
                <a:spcPct val="0"/>
              </a:spcBef>
            </a:pPr>
            <a:r>
              <a:rPr lang="en-US" sz="1600" b="1" smtClean="0"/>
              <a:t>READ ALOUD</a:t>
            </a:r>
            <a:r>
              <a:rPr lang="en-US" sz="1600" smtClean="0"/>
              <a:t>!</a:t>
            </a:r>
          </a:p>
          <a:p>
            <a:pPr defTabSz="904875" eaLnBrk="1" hangingPunct="1">
              <a:spcBef>
                <a:spcPct val="0"/>
              </a:spcBef>
            </a:pPr>
            <a:endParaRPr lang="en-US" sz="1600" smtClean="0"/>
          </a:p>
          <a:p>
            <a:pPr defTabSz="904875" eaLnBrk="1" hangingPunct="1">
              <a:spcBef>
                <a:spcPct val="0"/>
              </a:spcBef>
            </a:pPr>
            <a:r>
              <a:rPr lang="en-US" sz="1600" b="1" smtClean="0"/>
              <a:t>Mitigation Strategies</a:t>
            </a:r>
            <a:r>
              <a:rPr lang="en-US" sz="1600" smtClean="0"/>
              <a:t>: Reduce Greenhouse Gas contributions to climate change.</a:t>
            </a:r>
          </a:p>
          <a:p>
            <a:pPr defTabSz="904875" eaLnBrk="1" hangingPunct="1">
              <a:spcBef>
                <a:spcPct val="0"/>
              </a:spcBef>
            </a:pPr>
            <a:r>
              <a:rPr lang="en-US" sz="1600" b="1" smtClean="0"/>
              <a:t>Adaptation Strategies: </a:t>
            </a:r>
            <a:r>
              <a:rPr lang="en-US" sz="1600" smtClean="0"/>
              <a:t>Proactively prepare for and adapt to changes we can’t prevent. </a:t>
            </a:r>
            <a:endParaRPr lang="en-US" sz="1600" b="1"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A7AD5F-815A-4AF5-A163-63A2E1ECE9B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122DC0-F66B-4B8A-8719-E8F2B54454E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2940C9-6634-4E62-BFEC-80DB3D5EB11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86FA3D-B482-4517-B9B7-156493C5D9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is that most climate change effects and responses can be assumed and applied</a:t>
            </a:r>
            <a:r>
              <a:rPr lang="en-US" baseline="0" dirty="0" smtClean="0"/>
              <a:t> at the highest hierarchical level and trickled down to communities and species.  If there are predicted differing responses, those are recorded as such. </a:t>
            </a:r>
            <a:endParaRPr lang="en-US" dirty="0" smtClean="0"/>
          </a:p>
          <a:p>
            <a:r>
              <a:rPr lang="en-US" dirty="0" smtClean="0"/>
              <a:t>Rare </a:t>
            </a:r>
            <a:r>
              <a:rPr lang="en-US" dirty="0" smtClean="0"/>
              <a:t>species includes Terrestrial &amp; Aquatic</a:t>
            </a:r>
            <a:r>
              <a:rPr lang="en-US" baseline="0" dirty="0" smtClean="0"/>
              <a:t> animals and Plants</a:t>
            </a:r>
            <a:endParaRPr lang="en-US" dirty="0"/>
          </a:p>
        </p:txBody>
      </p:sp>
      <p:sp>
        <p:nvSpPr>
          <p:cNvPr id="4" name="Slide Number Placeholder 3"/>
          <p:cNvSpPr>
            <a:spLocks noGrp="1"/>
          </p:cNvSpPr>
          <p:nvPr>
            <p:ph type="sldNum" sz="quarter" idx="10"/>
          </p:nvPr>
        </p:nvSpPr>
        <p:spPr/>
        <p:txBody>
          <a:bodyPr/>
          <a:lstStyle/>
          <a:p>
            <a:fld id="{6D86FA3D-B482-4517-B9B7-156493C5D9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3538E1D-D821-46DB-9AD0-8216F8F5026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3538E1D-D821-46DB-9AD0-8216F8F502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12F980-528E-4A1F-99D3-2FAD96343B3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38E1D-D821-46DB-9AD0-8216F8F502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12F980-528E-4A1F-99D3-2FAD96343B3C}" type="datetimeFigureOut">
              <a:rPr lang="en-US" smtClean="0"/>
              <a:pPr/>
              <a:t>11/12/2010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3538E1D-D821-46DB-9AD0-8216F8F5026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limatewizard.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limatechange.nc.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762000"/>
            <a:ext cx="8534400" cy="3352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smtClean="0">
                <a:ln>
                  <a:noFill/>
                </a:ln>
                <a:solidFill>
                  <a:schemeClr val="accent3">
                    <a:lumMod val="40000"/>
                    <a:lumOff val="60000"/>
                  </a:schemeClr>
                </a:solidFill>
                <a:effectLst>
                  <a:outerShdw blurRad="38100" dist="38100" dir="2700000" algn="tl">
                    <a:srgbClr val="000000">
                      <a:alpha val="43137"/>
                    </a:srgbClr>
                  </a:outerShdw>
                </a:effectLst>
                <a:uLnTx/>
                <a:uFillTx/>
                <a:latin typeface="+mj-lt"/>
                <a:ea typeface="+mj-ea"/>
                <a:cs typeface="+mj-cs"/>
              </a:rPr>
              <a:t>Ecosystem Response 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smtClean="0">
                <a:ln>
                  <a:noFill/>
                </a:ln>
                <a:solidFill>
                  <a:schemeClr val="accent3">
                    <a:lumMod val="40000"/>
                    <a:lumOff val="60000"/>
                  </a:schemeClr>
                </a:solidFill>
                <a:effectLst>
                  <a:outerShdw blurRad="38100" dist="38100" dir="2700000" algn="tl">
                    <a:srgbClr val="000000">
                      <a:alpha val="43137"/>
                    </a:srgbClr>
                  </a:outerShdw>
                </a:effectLst>
                <a:uLnTx/>
                <a:uFillTx/>
                <a:latin typeface="+mj-lt"/>
                <a:ea typeface="+mj-ea"/>
                <a:cs typeface="+mj-cs"/>
              </a:rPr>
              <a:t>Climate Change: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9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latin typeface="+mj-lt"/>
                <a:ea typeface="+mj-ea"/>
                <a:cs typeface="+mj-cs"/>
              </a:rPr>
              <a:t>Assessment of Effects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latin typeface="+mj-lt"/>
                <a:ea typeface="+mj-ea"/>
                <a:cs typeface="+mj-cs"/>
              </a:rPr>
              <a:t>Adaptation Strategies</a:t>
            </a:r>
            <a:endParaRPr kumimoji="0" lang="en-US" sz="3700" b="1" i="0" u="none" strike="noStrike" kern="120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228600" y="4724400"/>
            <a:ext cx="8534400" cy="1631216"/>
          </a:xfrm>
          <a:prstGeom prst="rect">
            <a:avLst/>
          </a:prstGeom>
          <a:noFill/>
        </p:spPr>
        <p:txBody>
          <a:bodyPr wrap="square" rtlCol="0">
            <a:spAutoFit/>
          </a:bodyPr>
          <a:lstStyle/>
          <a:p>
            <a:pPr algn="ct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Laura Gadd</a:t>
            </a: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lgn="ct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NC Department of Environment and Natural Resources</a:t>
            </a:r>
          </a:p>
          <a:p>
            <a:pPr algn="ct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Natural Heritage Program</a:t>
            </a: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lgn="ct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November 17,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2010</a:t>
            </a:r>
            <a:endParaRPr lang="en-US" sz="2400" dirty="0">
              <a:solidFill>
                <a:schemeClr val="accent6">
                  <a:lumMod val="60000"/>
                  <a:lumOff val="4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457200"/>
            <a:ext cx="8229600" cy="609600"/>
          </a:xfrm>
        </p:spPr>
        <p:txBody>
          <a:bodyPr>
            <a:noAutofit/>
          </a:bodyPr>
          <a:lstStyle/>
          <a:p>
            <a:pPr eaLnBrk="1" hangingPunct="1">
              <a:defRPr/>
            </a:pPr>
            <a:r>
              <a:rPr lang="en-US" sz="4400" b="1" dirty="0" smtClean="0">
                <a:solidFill>
                  <a:schemeClr val="accent3">
                    <a:lumMod val="60000"/>
                    <a:lumOff val="40000"/>
                  </a:schemeClr>
                </a:solidFill>
              </a:rPr>
              <a:t>Guiding Principles</a:t>
            </a:r>
          </a:p>
        </p:txBody>
      </p:sp>
      <p:sp>
        <p:nvSpPr>
          <p:cNvPr id="3" name="Content Placeholder 2"/>
          <p:cNvSpPr>
            <a:spLocks noGrp="1"/>
          </p:cNvSpPr>
          <p:nvPr>
            <p:ph idx="1"/>
          </p:nvPr>
        </p:nvSpPr>
        <p:spPr>
          <a:xfrm>
            <a:off x="304800" y="1447800"/>
            <a:ext cx="8610600" cy="3429000"/>
          </a:xfrm>
        </p:spPr>
        <p:txBody>
          <a:bodyPr rtlCol="0">
            <a:noAutofit/>
          </a:bodyPr>
          <a:lstStyle/>
          <a:p>
            <a:pPr marL="274320" indent="-274320" eaLnBrk="1" fontAlgn="auto" hangingPunct="1">
              <a:spcAft>
                <a:spcPts val="0"/>
              </a:spcAft>
              <a:buClr>
                <a:schemeClr val="tx1"/>
              </a:buClr>
              <a:buFont typeface="Wingdings" pitchFamily="2" charset="2"/>
              <a:buChar char="§"/>
              <a:defRP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Work with uncertainty.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 </a:t>
            </a:r>
          </a:p>
          <a:p>
            <a:pPr marL="274320" indent="-274320" eaLnBrk="1" fontAlgn="auto" hangingPunct="1">
              <a:spcAft>
                <a:spcPts val="0"/>
              </a:spcAft>
              <a:buClr>
                <a:schemeClr val="tx1"/>
              </a:buClr>
              <a:buNone/>
              <a:defRPr/>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Clr>
                <a:schemeClr val="tx1"/>
              </a:buClr>
              <a:buFont typeface="Wingdings" pitchFamily="2" charset="2"/>
              <a:buChar char="§"/>
              <a:defRP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Generalize from the limited detailed data on particular effects.</a:t>
            </a:r>
          </a:p>
          <a:p>
            <a:pPr marL="274320" indent="-274320" eaLnBrk="1" fontAlgn="auto" hangingPunct="1">
              <a:spcAft>
                <a:spcPts val="0"/>
              </a:spcAft>
              <a:buClr>
                <a:schemeClr val="tx1"/>
              </a:buClr>
              <a:buNone/>
              <a:defRPr/>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Clr>
                <a:schemeClr val="tx1"/>
              </a:buClr>
              <a:buFont typeface="Wingdings" pitchFamily="2" charset="2"/>
              <a:buChar char="§"/>
              <a:defRP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Apply ecological common sense in the absence of fine scale information. </a:t>
            </a: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Clr>
                <a:schemeClr val="tx1"/>
              </a:buClr>
              <a:buNone/>
              <a:defRPr/>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Clr>
                <a:schemeClr val="tx1"/>
              </a:buClr>
              <a:buFont typeface="Wingdings" pitchFamily="2" charset="2"/>
              <a:buChar char="§"/>
              <a:defRP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Remember complexity and potential for varied responses.  </a:t>
            </a: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Clr>
                <a:schemeClr val="tx1"/>
              </a:buClr>
              <a:buNone/>
              <a:defRPr/>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Clr>
                <a:schemeClr val="tx1"/>
              </a:buClr>
              <a:buFont typeface="Wingdings" pitchFamily="2" charset="2"/>
              <a:buChar char="§"/>
              <a:defRP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Indicate uncertainty and qualifications.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0"/>
            <a:ext cx="8534400" cy="758825"/>
          </a:xfrm>
        </p:spPr>
        <p:txBody>
          <a:bodyPr>
            <a:normAutofit fontScale="90000"/>
          </a:bodyPr>
          <a:lstStyle/>
          <a:p>
            <a:pPr eaLnBrk="1" hangingPunct="1">
              <a:defRPr/>
            </a:pPr>
            <a:r>
              <a:rPr lang="en-US" sz="4900" b="1" dirty="0" smtClean="0">
                <a:solidFill>
                  <a:schemeClr val="accent3">
                    <a:lumMod val="60000"/>
                    <a:lumOff val="40000"/>
                  </a:schemeClr>
                </a:solidFill>
              </a:rPr>
              <a:t>Climate Data</a:t>
            </a:r>
            <a:endParaRPr lang="en-US" b="1" dirty="0" smtClean="0">
              <a:solidFill>
                <a:schemeClr val="accent3">
                  <a:lumMod val="60000"/>
                  <a:lumOff val="40000"/>
                </a:schemeClr>
              </a:solidFill>
            </a:endParaRPr>
          </a:p>
        </p:txBody>
      </p:sp>
      <p:sp>
        <p:nvSpPr>
          <p:cNvPr id="24579" name="Content Placeholder 2"/>
          <p:cNvSpPr>
            <a:spLocks noGrp="1"/>
          </p:cNvSpPr>
          <p:nvPr>
            <p:ph idx="1"/>
          </p:nvPr>
        </p:nvSpPr>
        <p:spPr>
          <a:xfrm>
            <a:off x="301625" y="1527175"/>
            <a:ext cx="8504238" cy="4572000"/>
          </a:xfrm>
        </p:spPr>
        <p:txBody>
          <a:bodyPr/>
          <a:lstStyle/>
          <a:p>
            <a:pPr eaLnBrk="1" hangingPunct="1">
              <a:buNone/>
            </a:pPr>
            <a:endParaRPr lang="en-US" dirty="0" smtClean="0"/>
          </a:p>
          <a:p>
            <a:pPr eaLnBrk="1" hangingPunct="1">
              <a:buFont typeface="Wingdings" pitchFamily="2" charset="2"/>
              <a:buChar char="§"/>
            </a:pPr>
            <a:endParaRPr lang="en-US" dirty="0" smtClean="0"/>
          </a:p>
          <a:p>
            <a:pPr eaLnBrk="1" hangingPunct="1">
              <a:buFont typeface="Wingdings" pitchFamily="2" charset="2"/>
              <a:buChar char="§"/>
            </a:pPr>
            <a:endParaRPr lang="en-US" dirty="0" smtClean="0"/>
          </a:p>
        </p:txBody>
      </p:sp>
      <p:sp>
        <p:nvSpPr>
          <p:cNvPr id="7" name="Rectangle 6"/>
          <p:cNvSpPr/>
          <p:nvPr/>
        </p:nvSpPr>
        <p:spPr>
          <a:xfrm>
            <a:off x="2438400" y="6258580"/>
            <a:ext cx="4076757"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sz="2800" dirty="0" smtClean="0">
                <a:hlinkClick r:id="rId3"/>
              </a:rPr>
              <a:t>www.climatewizard.org</a:t>
            </a:r>
            <a:endParaRPr lang="en-US" sz="2800" dirty="0" smtClean="0"/>
          </a:p>
        </p:txBody>
      </p:sp>
      <p:pic>
        <p:nvPicPr>
          <p:cNvPr id="1026" name="Picture 2"/>
          <p:cNvPicPr>
            <a:picLocks noChangeAspect="1" noChangeArrowheads="1"/>
          </p:cNvPicPr>
          <p:nvPr/>
        </p:nvPicPr>
        <p:blipFill>
          <a:blip r:embed="rId4" cstate="print"/>
          <a:srcRect l="11905" t="13194" r="13095" b="3473"/>
          <a:stretch>
            <a:fillRect/>
          </a:stretch>
        </p:blipFill>
        <p:spPr bwMode="auto">
          <a:xfrm>
            <a:off x="1600200" y="838200"/>
            <a:ext cx="6019800" cy="53509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400" dirty="0" smtClean="0">
                <a:solidFill>
                  <a:schemeClr val="accent3">
                    <a:lumMod val="60000"/>
                    <a:lumOff val="40000"/>
                  </a:schemeClr>
                </a:solidFill>
              </a:rPr>
              <a:t>Methods</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52400" y="914400"/>
            <a:ext cx="8763000" cy="5029200"/>
          </a:xfrm>
        </p:spPr>
        <p:txBody>
          <a:bodyPr>
            <a:noAutofit/>
          </a:bodyPr>
          <a:lstStyle/>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Compile list of physical and biological changes that can be expected.</a:t>
            </a:r>
          </a:p>
          <a:p>
            <a:pPr>
              <a:buNone/>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Estimate the possible effects of climate change.</a:t>
            </a:r>
          </a:p>
          <a:p>
            <a:pPr>
              <a:buNone/>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Estimate possible ecosystem, habitat, and species responses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good or bad).</a:t>
            </a:r>
          </a:p>
          <a:p>
            <a:pPr>
              <a:buNone/>
            </a:pPr>
            <a:endParaRPr lang="en-US" sz="20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Rank climate change threats in comparison to other threats.</a:t>
            </a:r>
          </a:p>
          <a:p>
            <a:pPr>
              <a:buNone/>
            </a:pPr>
            <a:endParaRPr lang="en-US" sz="20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Recommend adaptation strategies.  </a:t>
            </a: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Identify conservation priorities.</a:t>
            </a: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endParaRPr lang="en-US" sz="2400" dirty="0" smtClean="0">
              <a:effectLst>
                <a:outerShdw blurRad="38100" dist="38100" dir="2700000" algn="tl">
                  <a:srgbClr val="000000">
                    <a:alpha val="43137"/>
                  </a:srgbClr>
                </a:outerShdw>
              </a:effectLst>
              <a:latin typeface="+mj-lt"/>
            </a:endParaRPr>
          </a:p>
          <a:p>
            <a:pPr>
              <a:buNone/>
            </a:pP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42 Ecosystem Groups</a:t>
            </a:r>
            <a:endParaRPr lang="en-US" dirty="0">
              <a:solidFill>
                <a:schemeClr val="accent3">
                  <a:lumMod val="60000"/>
                  <a:lumOff val="40000"/>
                </a:schemeClr>
              </a:solidFill>
            </a:endParaRPr>
          </a:p>
        </p:txBody>
      </p:sp>
      <p:sp>
        <p:nvSpPr>
          <p:cNvPr id="10" name="Content Placeholder 9"/>
          <p:cNvSpPr>
            <a:spLocks noGrp="1"/>
          </p:cNvSpPr>
          <p:nvPr>
            <p:ph idx="1"/>
          </p:nvPr>
        </p:nvSpPr>
        <p:spPr>
          <a:xfrm>
            <a:off x="304800" y="1371600"/>
            <a:ext cx="8686800" cy="4709160"/>
          </a:xfrm>
        </p:spPr>
        <p:txBody>
          <a:bodyPr>
            <a:normAutofit/>
          </a:bodyPr>
          <a:lstStyle/>
          <a:p>
            <a:pPr algn="ctr">
              <a:buNone/>
            </a:pPr>
            <a:r>
              <a:rPr lang="en-US" sz="2400" dirty="0" smtClean="0">
                <a:solidFill>
                  <a:schemeClr val="accent6">
                    <a:lumMod val="60000"/>
                    <a:lumOff val="40000"/>
                  </a:schemeClr>
                </a:solidFill>
                <a:latin typeface="+mj-lt"/>
              </a:rPr>
              <a:t>Terrestrial, Aquatic, and </a:t>
            </a:r>
            <a:r>
              <a:rPr lang="en-US" sz="2400" dirty="0" err="1" smtClean="0">
                <a:solidFill>
                  <a:schemeClr val="accent6">
                    <a:lumMod val="60000"/>
                    <a:lumOff val="40000"/>
                  </a:schemeClr>
                </a:solidFill>
                <a:latin typeface="+mj-lt"/>
              </a:rPr>
              <a:t>Successional</a:t>
            </a:r>
            <a:r>
              <a:rPr lang="en-US" sz="2400" dirty="0" smtClean="0">
                <a:solidFill>
                  <a:schemeClr val="accent6">
                    <a:lumMod val="60000"/>
                    <a:lumOff val="40000"/>
                  </a:schemeClr>
                </a:solidFill>
                <a:latin typeface="+mj-lt"/>
              </a:rPr>
              <a:t> communities</a:t>
            </a:r>
            <a:endParaRPr lang="en-US" sz="2400" dirty="0">
              <a:solidFill>
                <a:schemeClr val="accent6">
                  <a:lumMod val="60000"/>
                  <a:lumOff val="40000"/>
                </a:schemeClr>
              </a:solidFill>
              <a:latin typeface="+mj-lt"/>
            </a:endParaRPr>
          </a:p>
        </p:txBody>
      </p:sp>
      <p:pic>
        <p:nvPicPr>
          <p:cNvPr id="13" name="Picture 10"/>
          <p:cNvPicPr>
            <a:picLocks noChangeAspect="1" noChangeArrowheads="1"/>
          </p:cNvPicPr>
          <p:nvPr/>
        </p:nvPicPr>
        <p:blipFill>
          <a:blip r:embed="rId3" cstate="screen"/>
          <a:srcRect/>
          <a:stretch>
            <a:fillRect/>
          </a:stretch>
        </p:blipFill>
        <p:spPr bwMode="auto">
          <a:xfrm>
            <a:off x="3124200" y="2819400"/>
            <a:ext cx="2267067" cy="3024826"/>
          </a:xfrm>
          <a:prstGeom prst="rect">
            <a:avLst/>
          </a:prstGeom>
          <a:ln>
            <a:noFill/>
          </a:ln>
          <a:effectLst>
            <a:outerShdw blurRad="292100" dist="139700" dir="2700000" algn="tl" rotWithShape="0">
              <a:srgbClr val="333333">
                <a:alpha val="65000"/>
              </a:srgbClr>
            </a:outerShdw>
          </a:effectLst>
        </p:spPr>
      </p:pic>
      <p:pic>
        <p:nvPicPr>
          <p:cNvPr id="45059" name="Picture 3"/>
          <p:cNvPicPr>
            <a:picLocks noChangeAspect="1" noChangeArrowheads="1"/>
          </p:cNvPicPr>
          <p:nvPr/>
        </p:nvPicPr>
        <p:blipFill>
          <a:blip r:embed="rId4" cstate="print"/>
          <a:srcRect/>
          <a:stretch>
            <a:fillRect/>
          </a:stretch>
        </p:blipFill>
        <p:spPr bwMode="auto">
          <a:xfrm>
            <a:off x="5638800" y="4419600"/>
            <a:ext cx="2971800" cy="2328708"/>
          </a:xfrm>
          <a:prstGeom prst="rect">
            <a:avLst/>
          </a:prstGeom>
          <a:ln>
            <a:noFill/>
          </a:ln>
          <a:effectLst>
            <a:outerShdw blurRad="292100" dist="139700" dir="2700000" algn="tl" rotWithShape="0">
              <a:srgbClr val="333333">
                <a:alpha val="65000"/>
              </a:srgbClr>
            </a:outerShdw>
          </a:effectLst>
        </p:spPr>
      </p:pic>
      <p:pic>
        <p:nvPicPr>
          <p:cNvPr id="45060" name="Picture 4"/>
          <p:cNvPicPr>
            <a:picLocks noChangeAspect="1" noChangeArrowheads="1"/>
          </p:cNvPicPr>
          <p:nvPr/>
        </p:nvPicPr>
        <p:blipFill>
          <a:blip r:embed="rId5" cstate="print"/>
          <a:srcRect/>
          <a:stretch>
            <a:fillRect/>
          </a:stretch>
        </p:blipFill>
        <p:spPr bwMode="auto">
          <a:xfrm>
            <a:off x="152400" y="2286000"/>
            <a:ext cx="2857763" cy="3810000"/>
          </a:xfrm>
          <a:prstGeom prst="rect">
            <a:avLst/>
          </a:prstGeom>
          <a:ln>
            <a:noFill/>
          </a:ln>
          <a:effectLst>
            <a:outerShdw blurRad="292100" dist="139700" dir="2700000" algn="tl" rotWithShape="0">
              <a:srgbClr val="333333">
                <a:alpha val="65000"/>
              </a:srgbClr>
            </a:outerShdw>
          </a:effectLst>
        </p:spPr>
      </p:pic>
      <p:pic>
        <p:nvPicPr>
          <p:cNvPr id="2050" name="Picture 2" descr="S:\4 Media\Images\Natural Communities\DryBasicOak-HickoryForest-grassy-FallsDamSlopeW-05MPS.JPG"/>
          <p:cNvPicPr>
            <a:picLocks noChangeAspect="1" noChangeArrowheads="1"/>
          </p:cNvPicPr>
          <p:nvPr/>
        </p:nvPicPr>
        <p:blipFill>
          <a:blip r:embed="rId6" cstate="print"/>
          <a:srcRect/>
          <a:stretch>
            <a:fillRect/>
          </a:stretch>
        </p:blipFill>
        <p:spPr bwMode="auto">
          <a:xfrm>
            <a:off x="5638800" y="2133600"/>
            <a:ext cx="2971800" cy="22290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1875" r="20000" b="35937"/>
          <a:stretch>
            <a:fillRect/>
          </a:stretch>
        </p:blipFill>
        <p:spPr bwMode="auto">
          <a:xfrm>
            <a:off x="0" y="0"/>
            <a:ext cx="1010579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Spruce-Fir Forests</a:t>
            </a:r>
            <a:endParaRPr lang="en-US" dirty="0">
              <a:solidFill>
                <a:schemeClr val="accent3">
                  <a:lumMod val="60000"/>
                  <a:lumOff val="40000"/>
                </a:schemeClr>
              </a:solidFill>
            </a:endParaRPr>
          </a:p>
        </p:txBody>
      </p:sp>
      <p:pic>
        <p:nvPicPr>
          <p:cNvPr id="47106" name="Picture 2" descr="E:\WRCmtg-ClimateChange Poster\Climate Change Poster\photos for poster\Spruce Fir Forest.JPG"/>
          <p:cNvPicPr>
            <a:picLocks noGrp="1" noChangeAspect="1" noChangeArrowheads="1"/>
          </p:cNvPicPr>
          <p:nvPr>
            <p:ph sz="quarter" idx="2"/>
          </p:nvPr>
        </p:nvPicPr>
        <p:blipFill>
          <a:blip r:embed="rId3" cstate="print"/>
          <a:stretch>
            <a:fillRect/>
          </a:stretch>
        </p:blipFill>
        <p:spPr bwMode="auto">
          <a:xfrm>
            <a:off x="4191000" y="2438400"/>
            <a:ext cx="4674904" cy="3505200"/>
          </a:xfrm>
          <a:prstGeom prst="rect">
            <a:avLst/>
          </a:prstGeom>
          <a:ln>
            <a:noFill/>
          </a:ln>
          <a:effectLst>
            <a:outerShdw blurRad="292100" dist="139700" dir="2700000" algn="tl" rotWithShape="0">
              <a:srgbClr val="333333">
                <a:alpha val="65000"/>
              </a:srgbClr>
            </a:outerShdw>
          </a:effectLst>
        </p:spPr>
      </p:pic>
      <p:sp>
        <p:nvSpPr>
          <p:cNvPr id="8" name="Content Placeholder 4"/>
          <p:cNvSpPr txBox="1">
            <a:spLocks/>
          </p:cNvSpPr>
          <p:nvPr/>
        </p:nvSpPr>
        <p:spPr>
          <a:xfrm>
            <a:off x="533400" y="2332037"/>
            <a:ext cx="4041775" cy="3763963"/>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Drought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Mild Winters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Hot Spells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Wild Fire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Wind damage</a:t>
            </a:r>
          </a:p>
        </p:txBody>
      </p:sp>
      <p:sp>
        <p:nvSpPr>
          <p:cNvPr id="9" name="Text Placeholder 6"/>
          <p:cNvSpPr txBox="1">
            <a:spLocks/>
          </p:cNvSpPr>
          <p:nvPr/>
        </p:nvSpPr>
        <p:spPr>
          <a:xfrm>
            <a:off x="304800" y="1447800"/>
            <a:ext cx="8305800" cy="750887"/>
          </a:xfrm>
          <a:prstGeom prst="rect">
            <a:avLst/>
          </a:prstGeom>
        </p:spPr>
        <p:txBody>
          <a:bodyPr vert="horz" anchor="ctr">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8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Predicted Climate Change Effects</a:t>
            </a:r>
            <a:endParaRPr kumimoji="0" lang="en-US"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solidFill>
                  <a:schemeClr val="accent3">
                    <a:lumMod val="60000"/>
                    <a:lumOff val="40000"/>
                  </a:schemeClr>
                </a:solidFill>
              </a:rPr>
              <a:t>Spruce-Fir Forests</a:t>
            </a:r>
            <a:endParaRPr lang="en-US" dirty="0">
              <a:solidFill>
                <a:schemeClr val="accent3">
                  <a:lumMod val="60000"/>
                  <a:lumOff val="40000"/>
                </a:schemeClr>
              </a:solidFill>
            </a:endParaRPr>
          </a:p>
        </p:txBody>
      </p:sp>
      <p:sp>
        <p:nvSpPr>
          <p:cNvPr id="8" name="Text Placeholder 6"/>
          <p:cNvSpPr>
            <a:spLocks noGrp="1"/>
          </p:cNvSpPr>
          <p:nvPr>
            <p:ph type="body" idx="1"/>
          </p:nvPr>
        </p:nvSpPr>
        <p:spPr>
          <a:xfrm>
            <a:off x="457200" y="1535112"/>
            <a:ext cx="8153400" cy="750887"/>
          </a:xfrm>
        </p:spPr>
        <p:txBody>
          <a:bodyPr>
            <a:normAutofit/>
          </a:bodyPr>
          <a:lstStyle/>
          <a:p>
            <a:pPr algn="ctr"/>
            <a:r>
              <a:rPr lang="en-US" sz="3200" cap="none" dirty="0" smtClean="0">
                <a:solidFill>
                  <a:schemeClr val="bg1"/>
                </a:solidFill>
                <a:effectLst>
                  <a:outerShdw blurRad="38100" dist="38100" dir="2700000" algn="tl">
                    <a:srgbClr val="000000">
                      <a:alpha val="43137"/>
                    </a:srgbClr>
                  </a:outerShdw>
                </a:effectLst>
                <a:latin typeface="+mj-lt"/>
              </a:rPr>
              <a:t>Ecosystem Level Response</a:t>
            </a:r>
            <a:endParaRPr lang="en-US" sz="3200" cap="none" dirty="0">
              <a:solidFill>
                <a:schemeClr val="bg1"/>
              </a:solidFill>
              <a:effectLst>
                <a:outerShdw blurRad="38100" dist="38100" dir="2700000" algn="tl">
                  <a:srgbClr val="000000">
                    <a:alpha val="43137"/>
                  </a:srgbClr>
                </a:outerShdw>
              </a:effectLst>
              <a:latin typeface="+mj-lt"/>
            </a:endParaRPr>
          </a:p>
        </p:txBody>
      </p:sp>
      <p:sp>
        <p:nvSpPr>
          <p:cNvPr id="9" name="Content Placeholder 4"/>
          <p:cNvSpPr>
            <a:spLocks noGrp="1"/>
          </p:cNvSpPr>
          <p:nvPr>
            <p:ph sz="quarter" idx="2"/>
          </p:nvPr>
        </p:nvSpPr>
        <p:spPr>
          <a:xfrm>
            <a:off x="457200" y="2362200"/>
            <a:ext cx="8077200" cy="3763963"/>
          </a:xfrm>
        </p:spPr>
        <p:txBody>
          <a:bodyPr>
            <a:normAutofit/>
          </a:bodyPr>
          <a:lstStyle/>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Elevation  change/ reduction in size</a:t>
            </a: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Increased fragmentation</a:t>
            </a: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Change in composition</a:t>
            </a: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Change in structure</a:t>
            </a: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Increased exotic species invasion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8200" y="1219200"/>
            <a:ext cx="7696200" cy="750887"/>
          </a:xfrm>
        </p:spPr>
        <p:txBody>
          <a:bodyPr>
            <a:normAutofit/>
          </a:bodyPr>
          <a:lstStyle/>
          <a:p>
            <a:pPr algn="ctr"/>
            <a:r>
              <a:rPr lang="en-US" sz="3200" cap="none" dirty="0" smtClean="0">
                <a:solidFill>
                  <a:schemeClr val="bg1"/>
                </a:solidFill>
                <a:effectLst>
                  <a:outerShdw blurRad="38100" dist="38100" dir="2700000" algn="tl">
                    <a:srgbClr val="000000">
                      <a:alpha val="43137"/>
                    </a:srgbClr>
                  </a:outerShdw>
                </a:effectLst>
                <a:latin typeface="+mj-lt"/>
              </a:rPr>
              <a:t>Community Level Response</a:t>
            </a:r>
            <a:endParaRPr lang="en-US" sz="3200" cap="none" dirty="0">
              <a:solidFill>
                <a:schemeClr val="bg1"/>
              </a:solidFill>
              <a:effectLst>
                <a:outerShdw blurRad="38100" dist="38100" dir="2700000" algn="tl">
                  <a:srgbClr val="000000">
                    <a:alpha val="43137"/>
                  </a:srgbClr>
                </a:outerShdw>
              </a:effectLst>
              <a:latin typeface="+mj-lt"/>
            </a:endParaRPr>
          </a:p>
        </p:txBody>
      </p:sp>
      <p:sp>
        <p:nvSpPr>
          <p:cNvPr id="9" name="Content Placeholder 8"/>
          <p:cNvSpPr>
            <a:spLocks noGrp="1"/>
          </p:cNvSpPr>
          <p:nvPr>
            <p:ph sz="quarter" idx="2"/>
          </p:nvPr>
        </p:nvSpPr>
        <p:spPr>
          <a:xfrm>
            <a:off x="457200" y="2209800"/>
            <a:ext cx="8610600" cy="4267200"/>
          </a:xfrm>
        </p:spPr>
        <p:txBody>
          <a:bodyPr>
            <a:noAutofit/>
          </a:bodyPr>
          <a:lstStyle/>
          <a:p>
            <a:pPr>
              <a:buNone/>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Fraser-Fir Forests</a:t>
            </a:r>
          </a:p>
          <a:p>
            <a:pPr lvl="1"/>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Occur only at highest part of highest peaks</a:t>
            </a:r>
          </a:p>
          <a:p>
            <a:pPr lvl="1"/>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Will shrink drastically and may disappear entirely</a:t>
            </a:r>
          </a:p>
          <a:p>
            <a:pPr lvl="1"/>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None/>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Spruce-Fir Forests</a:t>
            </a:r>
          </a:p>
          <a:p>
            <a:pPr lvl="1"/>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Will become restricted to higher elevations and smaller areas </a:t>
            </a:r>
          </a:p>
          <a:p>
            <a:pPr lvl="1"/>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Less likely to be totally eliminated</a:t>
            </a:r>
            <a:endParaRPr lang="en-US" sz="2400"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5" name="Title 1"/>
          <p:cNvSpPr txBox="1">
            <a:spLocks/>
          </p:cNvSpPr>
          <p:nvPr/>
        </p:nvSpPr>
        <p:spPr>
          <a:xfrm>
            <a:off x="457200" y="1524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Spruce-Fir Forests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3">
                    <a:lumMod val="60000"/>
                    <a:lumOff val="40000"/>
                  </a:schemeClr>
                </a:solidFill>
              </a:rPr>
              <a:t>Spruce-Fir Forests</a:t>
            </a:r>
            <a:endParaRPr lang="en-US" dirty="0">
              <a:solidFill>
                <a:schemeClr val="accent3">
                  <a:lumMod val="60000"/>
                  <a:lumOff val="40000"/>
                </a:schemeClr>
              </a:solidFill>
            </a:endParaRPr>
          </a:p>
        </p:txBody>
      </p:sp>
      <p:sp>
        <p:nvSpPr>
          <p:cNvPr id="9" name="Text Placeholder 6"/>
          <p:cNvSpPr>
            <a:spLocks noGrp="1"/>
          </p:cNvSpPr>
          <p:nvPr>
            <p:ph type="body" idx="1"/>
          </p:nvPr>
        </p:nvSpPr>
        <p:spPr>
          <a:xfrm>
            <a:off x="762000" y="838200"/>
            <a:ext cx="7696200" cy="750887"/>
          </a:xfrm>
        </p:spPr>
        <p:txBody>
          <a:bodyPr>
            <a:normAutofit/>
          </a:bodyPr>
          <a:lstStyle/>
          <a:p>
            <a:pPr algn="ctr"/>
            <a:r>
              <a:rPr lang="en-US" sz="3200" cap="none" dirty="0" smtClean="0">
                <a:solidFill>
                  <a:schemeClr val="bg1"/>
                </a:solidFill>
                <a:effectLst>
                  <a:outerShdw blurRad="38100" dist="38100" dir="2700000" algn="tl">
                    <a:srgbClr val="000000">
                      <a:alpha val="43137"/>
                    </a:srgbClr>
                  </a:outerShdw>
                </a:effectLst>
                <a:latin typeface="+mj-lt"/>
              </a:rPr>
              <a:t>Species Level Response</a:t>
            </a:r>
            <a:endParaRPr lang="en-US" sz="3200" cap="none" dirty="0">
              <a:solidFill>
                <a:schemeClr val="bg1"/>
              </a:solidFill>
              <a:effectLst>
                <a:outerShdw blurRad="38100" dist="38100" dir="2700000" algn="tl">
                  <a:srgbClr val="000000">
                    <a:alpha val="43137"/>
                  </a:srgbClr>
                </a:outerShdw>
              </a:effectLst>
              <a:latin typeface="+mj-lt"/>
            </a:endParaRPr>
          </a:p>
        </p:txBody>
      </p:sp>
      <p:sp>
        <p:nvSpPr>
          <p:cNvPr id="8" name="Content Placeholder 8"/>
          <p:cNvSpPr txBox="1">
            <a:spLocks noGrp="1"/>
          </p:cNvSpPr>
          <p:nvPr>
            <p:ph sz="quarter" idx="2"/>
          </p:nvPr>
        </p:nvSpPr>
        <p:spPr>
          <a:xfrm>
            <a:off x="152400" y="1600200"/>
            <a:ext cx="6781800" cy="4572000"/>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Many </a:t>
            </a: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endemic or highly </a:t>
            </a:r>
            <a:r>
              <a:rPr lang="en-US" dirty="0" err="1" smtClean="0">
                <a:solidFill>
                  <a:schemeClr val="accent6">
                    <a:lumMod val="60000"/>
                    <a:lumOff val="40000"/>
                  </a:schemeClr>
                </a:solidFill>
                <a:effectLst>
                  <a:outerShdw blurRad="38100" dist="38100" dir="2700000" algn="tl">
                    <a:srgbClr val="000000">
                      <a:alpha val="43137"/>
                    </a:srgbClr>
                  </a:outerShdw>
                </a:effectLst>
                <a:latin typeface="+mj-lt"/>
              </a:rPr>
              <a:t>disjunct</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None/>
              <a:tabLst/>
              <a:defRPr/>
            </a:pP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Many depend</a:t>
            </a:r>
            <a:r>
              <a:rPr kumimoji="0" lang="en-US"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 on cool, moist </a:t>
            </a:r>
            <a:r>
              <a:rPr kumimoji="0" lang="en-US"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microclimates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None/>
              <a:tabLst/>
              <a:defRPr/>
            </a:pPr>
            <a:endParaRPr kumimoji="0" lang="en-US"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lang="en-US" baseline="0" dirty="0" smtClean="0">
                <a:solidFill>
                  <a:schemeClr val="accent6">
                    <a:lumMod val="60000"/>
                    <a:lumOff val="40000"/>
                  </a:schemeClr>
                </a:solidFill>
                <a:effectLst>
                  <a:outerShdw blurRad="38100" dist="38100" dir="2700000" algn="tl">
                    <a:srgbClr val="000000">
                      <a:alpha val="43137"/>
                    </a:srgbClr>
                  </a:outerShdw>
                </a:effectLst>
                <a:latin typeface="+mj-lt"/>
              </a:rPr>
              <a:t>Some</a:t>
            </a: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 particularly susceptible to </a:t>
            </a: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desiccation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None/>
              <a:tabLst/>
              <a:defRPr/>
            </a:pP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Examples:</a:t>
            </a:r>
            <a:r>
              <a:rPr kumimoji="0" lang="en-US"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 Spruce-fir moss spider, </a:t>
            </a:r>
            <a:r>
              <a:rPr kumimoji="0" lang="en-US"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salamanders, </a:t>
            </a:r>
            <a:r>
              <a:rPr kumimoji="0" lang="en-US" b="0" i="0" u="none" strike="noStrike" kern="1200" cap="none" spc="0" normalizeH="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Fraser </a:t>
            </a:r>
            <a:r>
              <a:rPr kumimoji="0" lang="en-US" b="0" i="0" u="none" strike="noStrike" kern="1200" cap="none" spc="0" normalizeH="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Fir, </a:t>
            </a:r>
            <a:endParaRPr kumimoji="0" lang="en-US" b="0" i="0" u="none" strike="noStrike" kern="1200" cap="none" spc="0" normalizeH="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other </a:t>
            </a:r>
            <a:r>
              <a:rPr kumimoji="0" lang="en-US" b="0" i="0" u="none" strike="noStrike" kern="1200" cap="none" spc="0" normalizeH="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Bryophytes</a:t>
            </a:r>
            <a:endParaRPr kumimoji="0" lang="en-US" b="0"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p:txBody>
      </p:sp>
      <p:pic>
        <p:nvPicPr>
          <p:cNvPr id="10" name="Picture 2"/>
          <p:cNvPicPr>
            <a:picLocks noGrp="1" noChangeAspect="1" noChangeArrowheads="1"/>
          </p:cNvPicPr>
          <p:nvPr>
            <p:ph sz="quarter" idx="4"/>
          </p:nvPr>
        </p:nvPicPr>
        <p:blipFill>
          <a:blip r:embed="rId3" cstate="print"/>
          <a:srcRect l="33641" t="20013" r="16052" b="5776"/>
          <a:stretch>
            <a:fillRect/>
          </a:stretch>
        </p:blipFill>
        <p:spPr bwMode="auto">
          <a:xfrm>
            <a:off x="6858000" y="4495800"/>
            <a:ext cx="1752600" cy="1828800"/>
          </a:xfrm>
          <a:prstGeom prst="rect">
            <a:avLst/>
          </a:prstGeom>
          <a:ln>
            <a:noFill/>
          </a:ln>
          <a:effectLst>
            <a:outerShdw blurRad="292100" dist="139700" dir="2700000" algn="tl" rotWithShape="0">
              <a:srgbClr val="333333">
                <a:alpha val="65000"/>
              </a:srgbClr>
            </a:outerShdw>
          </a:effectLst>
        </p:spPr>
      </p:pic>
      <p:pic>
        <p:nvPicPr>
          <p:cNvPr id="4098" name="Picture 2" descr="C:\Documents and Settings\gadd\Desktop\Mountain dusky salamander.jpg"/>
          <p:cNvPicPr>
            <a:picLocks noChangeAspect="1" noChangeArrowheads="1"/>
          </p:cNvPicPr>
          <p:nvPr/>
        </p:nvPicPr>
        <p:blipFill>
          <a:blip r:embed="rId4" cstate="print"/>
          <a:srcRect/>
          <a:stretch>
            <a:fillRect/>
          </a:stretch>
        </p:blipFill>
        <p:spPr bwMode="auto">
          <a:xfrm>
            <a:off x="6730745" y="2133600"/>
            <a:ext cx="2184655" cy="1524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926497" y="3623846"/>
            <a:ext cx="1697901" cy="307777"/>
          </a:xfrm>
          <a:prstGeom prst="rect">
            <a:avLst/>
          </a:prstGeom>
          <a:noFill/>
        </p:spPr>
        <p:txBody>
          <a:bodyPr wrap="none" rtlCol="0">
            <a:spAutoFit/>
          </a:bodyPr>
          <a:lstStyle/>
          <a:p>
            <a:r>
              <a:rPr lang="en-US" sz="1400" dirty="0" smtClean="0"/>
              <a:t>Dusky Salamander</a:t>
            </a:r>
            <a:endParaRPr lang="en-US" sz="1400" dirty="0"/>
          </a:p>
        </p:txBody>
      </p:sp>
      <p:sp>
        <p:nvSpPr>
          <p:cNvPr id="11" name="TextBox 10"/>
          <p:cNvSpPr txBox="1"/>
          <p:nvPr/>
        </p:nvSpPr>
        <p:spPr>
          <a:xfrm>
            <a:off x="7084335" y="6324600"/>
            <a:ext cx="1345240" cy="307777"/>
          </a:xfrm>
          <a:prstGeom prst="rect">
            <a:avLst/>
          </a:prstGeom>
          <a:noFill/>
        </p:spPr>
        <p:txBody>
          <a:bodyPr wrap="none" rtlCol="0">
            <a:spAutoFit/>
          </a:bodyPr>
          <a:lstStyle/>
          <a:p>
            <a:r>
              <a:rPr lang="en-US" sz="1400" dirty="0" smtClean="0"/>
              <a:t>Green Comma</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2332037"/>
            <a:ext cx="4038600" cy="4525963"/>
          </a:xfrm>
        </p:spPr>
        <p:txBody>
          <a:bodyPr/>
          <a:lstStyle/>
          <a:p>
            <a:pPr marL="651510" indent="-514350">
              <a:buNone/>
            </a:pPr>
            <a:r>
              <a:rPr lang="en-US" u="sng" dirty="0" smtClean="0">
                <a:solidFill>
                  <a:schemeClr val="accent6">
                    <a:lumMod val="60000"/>
                    <a:lumOff val="40000"/>
                  </a:schemeClr>
                </a:solidFill>
                <a:effectLst>
                  <a:outerShdw blurRad="38100" dist="38100" dir="2700000" algn="tl">
                    <a:srgbClr val="000000">
                      <a:alpha val="43137"/>
                    </a:srgbClr>
                  </a:outerShdw>
                </a:effectLst>
                <a:latin typeface="+mj-lt"/>
              </a:rPr>
              <a:t>Threat</a:t>
            </a:r>
          </a:p>
          <a:p>
            <a:pPr marL="651510" indent="-51435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Climate Change</a:t>
            </a:r>
          </a:p>
          <a:p>
            <a:pPr marL="651510" indent="-51435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Invasive Species</a:t>
            </a:r>
          </a:p>
          <a:p>
            <a:pPr marL="651510" indent="-51435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Air Pollution</a:t>
            </a:r>
          </a:p>
          <a:p>
            <a:pPr marL="651510" indent="-51435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Wild Fire</a:t>
            </a:r>
          </a:p>
          <a:p>
            <a:pPr marL="651510" indent="-51435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Development</a:t>
            </a:r>
          </a:p>
          <a:p>
            <a:pPr marL="651510" indent="-51435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Logging/Exploitation</a:t>
            </a:r>
            <a:endParaRPr lang="en-US"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8" name="Content Placeholder 7"/>
          <p:cNvSpPr>
            <a:spLocks noGrp="1"/>
          </p:cNvSpPr>
          <p:nvPr>
            <p:ph sz="half" idx="2"/>
          </p:nvPr>
        </p:nvSpPr>
        <p:spPr>
          <a:xfrm>
            <a:off x="5181600" y="2332037"/>
            <a:ext cx="4038600" cy="4525963"/>
          </a:xfrm>
        </p:spPr>
        <p:txBody>
          <a:bodyPr/>
          <a:lstStyle/>
          <a:p>
            <a:pPr>
              <a:buNone/>
            </a:pPr>
            <a:r>
              <a:rPr lang="en-US" u="sng" dirty="0" smtClean="0">
                <a:solidFill>
                  <a:schemeClr val="accent6">
                    <a:lumMod val="60000"/>
                    <a:lumOff val="40000"/>
                  </a:schemeClr>
                </a:solidFill>
                <a:effectLst>
                  <a:outerShdw blurRad="38100" dist="38100" dir="2700000" algn="tl">
                    <a:srgbClr val="000000">
                      <a:alpha val="43137"/>
                    </a:srgbClr>
                  </a:outerShdw>
                </a:effectLst>
                <a:latin typeface="+mj-lt"/>
              </a:rPr>
              <a:t>Rank</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1</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1</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1</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2</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3</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4</a:t>
            </a:r>
            <a:endParaRPr lang="en-US"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4" name="Title 1"/>
          <p:cNvSpPr txBox="1">
            <a:spLocks/>
          </p:cNvSpPr>
          <p:nvPr/>
        </p:nvSpPr>
        <p:spPr>
          <a:xfrm>
            <a:off x="457200" y="2286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Spruce-Fir Forests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6" name="Text Placeholder 6"/>
          <p:cNvSpPr txBox="1">
            <a:spLocks/>
          </p:cNvSpPr>
          <p:nvPr/>
        </p:nvSpPr>
        <p:spPr>
          <a:xfrm>
            <a:off x="762000" y="1382713"/>
            <a:ext cx="7696200" cy="750887"/>
          </a:xfrm>
          <a:prstGeom prst="rect">
            <a:avLst/>
          </a:prstGeom>
        </p:spPr>
        <p:txBody>
          <a:bodyPr vert="horz">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Combined Threats</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152400"/>
            <a:ext cx="8610600" cy="1371600"/>
          </a:xfrm>
        </p:spPr>
        <p:txBody>
          <a:bodyPr/>
          <a:lstStyle/>
          <a:p>
            <a:pPr eaLnBrk="1" hangingPunct="1"/>
            <a:r>
              <a:rPr lang="en-US" dirty="0" smtClean="0">
                <a:solidFill>
                  <a:schemeClr val="accent3">
                    <a:lumMod val="60000"/>
                    <a:lumOff val="40000"/>
                  </a:schemeClr>
                </a:solidFill>
              </a:rPr>
              <a:t>NC Natural Heritage Program</a:t>
            </a:r>
          </a:p>
        </p:txBody>
      </p:sp>
      <p:sp>
        <p:nvSpPr>
          <p:cNvPr id="5123" name="Rectangle 3"/>
          <p:cNvSpPr>
            <a:spLocks noGrp="1" noChangeArrowheads="1"/>
          </p:cNvSpPr>
          <p:nvPr>
            <p:ph idx="1"/>
          </p:nvPr>
        </p:nvSpPr>
        <p:spPr>
          <a:xfrm>
            <a:off x="152400" y="1295400"/>
            <a:ext cx="7924800" cy="4267200"/>
          </a:xfrm>
        </p:spPr>
        <p:txBody>
          <a:bodyPr>
            <a:normAutofit/>
          </a:bodyPr>
          <a:lstStyle/>
          <a:p>
            <a:pPr eaLnBrk="1" hangingPunct="1">
              <a:spcBef>
                <a:spcPts val="1200"/>
              </a:spcBef>
            </a:pP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Founded in 1976</a:t>
            </a:r>
          </a:p>
          <a:p>
            <a:pPr eaLnBrk="1" hangingPunct="1">
              <a:spcBef>
                <a:spcPts val="1200"/>
              </a:spcBef>
            </a:pP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Part of an international network</a:t>
            </a:r>
          </a:p>
          <a:p>
            <a:pPr eaLnBrk="1" hangingPunct="1">
              <a:spcBef>
                <a:spcPts val="1200"/>
              </a:spcBef>
            </a:pP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Funded through </a:t>
            </a: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the Natural </a:t>
            </a: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Heritage Trust Fund </a:t>
            </a: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grant</a:t>
            </a:r>
            <a:endParaRPr lang="en-US" kern="12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eaLnBrk="1" hangingPunct="1">
              <a:spcBef>
                <a:spcPts val="1200"/>
              </a:spcBef>
            </a:pP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Partnership focus</a:t>
            </a:r>
          </a:p>
          <a:p>
            <a:pPr eaLnBrk="1" hangingPunct="1">
              <a:spcBef>
                <a:spcPts val="1200"/>
              </a:spcBef>
            </a:pPr>
            <a:r>
              <a:rPr lang="en-US" kern="1200" dirty="0" smtClean="0">
                <a:solidFill>
                  <a:schemeClr val="accent6">
                    <a:lumMod val="60000"/>
                    <a:lumOff val="40000"/>
                  </a:schemeClr>
                </a:solidFill>
                <a:effectLst>
                  <a:outerShdw blurRad="38100" dist="38100" dir="2700000" algn="tl">
                    <a:srgbClr val="000000">
                      <a:alpha val="43137"/>
                    </a:srgbClr>
                  </a:outerShdw>
                </a:effectLst>
                <a:latin typeface="+mj-lt"/>
              </a:rPr>
              <a:t>Non-regulatory</a:t>
            </a:r>
          </a:p>
          <a:p>
            <a:pPr eaLnBrk="1" hangingPunct="1">
              <a:buFontTx/>
              <a:buNone/>
            </a:pPr>
            <a:endParaRPr lang="en-US" dirty="0" smtClean="0">
              <a:solidFill>
                <a:schemeClr val="accent6">
                  <a:lumMod val="60000"/>
                  <a:lumOff val="40000"/>
                </a:schemeClr>
              </a:solidFill>
            </a:endParaRPr>
          </a:p>
        </p:txBody>
      </p:sp>
      <p:sp>
        <p:nvSpPr>
          <p:cNvPr id="5124" name="Text Box 5"/>
          <p:cNvSpPr txBox="1">
            <a:spLocks noChangeArrowheads="1"/>
          </p:cNvSpPr>
          <p:nvPr/>
        </p:nvSpPr>
        <p:spPr bwMode="auto">
          <a:xfrm flipH="1">
            <a:off x="5715000" y="1295400"/>
            <a:ext cx="2971800" cy="366713"/>
          </a:xfrm>
          <a:prstGeom prst="rect">
            <a:avLst/>
          </a:prstGeom>
          <a:noFill/>
          <a:ln w="9525">
            <a:noFill/>
            <a:miter lim="800000"/>
            <a:headEnd/>
            <a:tailEnd/>
          </a:ln>
        </p:spPr>
        <p:txBody>
          <a:bodyPr>
            <a:spAutoFit/>
          </a:bodyPr>
          <a:lstStyle/>
          <a:p>
            <a:endParaRPr lang="en-US" sz="1800" dirty="0">
              <a:solidFill>
                <a:schemeClr val="tx1"/>
              </a:solidFill>
            </a:endParaRPr>
          </a:p>
        </p:txBody>
      </p:sp>
      <p:pic>
        <p:nvPicPr>
          <p:cNvPr id="1027" name="Picture 3" descr="S:\4 Media\Images\Photos for Rachel Smith\enemion biternatum by Bruce Sorrie.JPG"/>
          <p:cNvPicPr>
            <a:picLocks noChangeAspect="1" noChangeArrowheads="1"/>
          </p:cNvPicPr>
          <p:nvPr/>
        </p:nvPicPr>
        <p:blipFill>
          <a:blip r:embed="rId3" cstate="print"/>
          <a:srcRect/>
          <a:stretch>
            <a:fillRect/>
          </a:stretch>
        </p:blipFill>
        <p:spPr bwMode="auto">
          <a:xfrm>
            <a:off x="5410200" y="3905250"/>
            <a:ext cx="3429000" cy="2571750"/>
          </a:xfrm>
          <a:prstGeom prst="rect">
            <a:avLst/>
          </a:prstGeom>
          <a:ln>
            <a:noFill/>
          </a:ln>
          <a:effectLst>
            <a:outerShdw blurRad="292100" dist="139700" dir="2700000" algn="tl" rotWithShape="0">
              <a:srgbClr val="333333">
                <a:alpha val="65000"/>
              </a:srgbClr>
            </a:outerShdw>
          </a:effectLst>
        </p:spPr>
      </p:pic>
      <p:pic>
        <p:nvPicPr>
          <p:cNvPr id="9" name="Picture 6" descr="ViewfromEagleRock"/>
          <p:cNvPicPr>
            <a:picLocks noChangeAspect="1" noChangeArrowheads="1"/>
          </p:cNvPicPr>
          <p:nvPr/>
        </p:nvPicPr>
        <p:blipFill>
          <a:blip r:embed="rId4" cstate="print"/>
          <a:srcRect/>
          <a:stretch>
            <a:fillRect/>
          </a:stretch>
        </p:blipFill>
        <p:spPr bwMode="auto">
          <a:xfrm>
            <a:off x="533400" y="4761430"/>
            <a:ext cx="2590800" cy="1944170"/>
          </a:xfrm>
          <a:prstGeom prst="rect">
            <a:avLst/>
          </a:prstGeom>
          <a:ln>
            <a:noFill/>
          </a:ln>
          <a:effectLst>
            <a:outerShdw blurRad="292100" dist="139700" dir="2700000" algn="tl" rotWithShape="0">
              <a:srgbClr val="333333">
                <a:alpha val="65000"/>
              </a:srgbClr>
            </a:outerShdw>
          </a:effectLst>
        </p:spPr>
      </p:pic>
      <p:pic>
        <p:nvPicPr>
          <p:cNvPr id="11" name="Picture 3" descr="NHPlogoColor4PowerPoint"/>
          <p:cNvPicPr>
            <a:picLocks noChangeAspect="1" noChangeArrowheads="1"/>
          </p:cNvPicPr>
          <p:nvPr/>
        </p:nvPicPr>
        <p:blipFill>
          <a:blip r:embed="rId5" cstate="print"/>
          <a:srcRect/>
          <a:stretch>
            <a:fillRect/>
          </a:stretch>
        </p:blipFill>
        <p:spPr bwMode="auto">
          <a:xfrm>
            <a:off x="3429000" y="5562600"/>
            <a:ext cx="1600200" cy="900777"/>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32037"/>
            <a:ext cx="8382000" cy="4525963"/>
          </a:xfrm>
        </p:spPr>
        <p:txBody>
          <a:bodyPr>
            <a:normAutofit/>
          </a:bodyPr>
          <a:lstStyle/>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Control Invasive Species</a:t>
            </a: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Protect from Wildfire</a:t>
            </a: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Protect or Expand Remaining Examples</a:t>
            </a: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Restore Extirpated Areas</a:t>
            </a: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Restore/Maintain Landscape Connections</a:t>
            </a: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Reintroduce Species</a:t>
            </a:r>
            <a:endParaRPr lang="en-US" sz="2800"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4" name="Title 1"/>
          <p:cNvSpPr txBox="1">
            <a:spLocks/>
          </p:cNvSpPr>
          <p:nvPr/>
        </p:nvSpPr>
        <p:spPr>
          <a:xfrm>
            <a:off x="457200" y="2286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Spruce-Fir Forests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6" name="Text Placeholder 6"/>
          <p:cNvSpPr txBox="1">
            <a:spLocks/>
          </p:cNvSpPr>
          <p:nvPr/>
        </p:nvSpPr>
        <p:spPr>
          <a:xfrm>
            <a:off x="762000" y="1382713"/>
            <a:ext cx="7696200" cy="750887"/>
          </a:xfrm>
          <a:prstGeom prst="rect">
            <a:avLst/>
          </a:prstGeom>
        </p:spPr>
        <p:txBody>
          <a:bodyPr vert="horz">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Adaptation</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 strategies</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8686800" cy="1143000"/>
          </a:xfrm>
        </p:spPr>
        <p:txBody>
          <a:bodyPr>
            <a:normAutofit fontScale="90000"/>
          </a:bodyPr>
          <a:lstStyle/>
          <a:p>
            <a:r>
              <a:rPr lang="en-US" dirty="0" smtClean="0">
                <a:solidFill>
                  <a:schemeClr val="accent3">
                    <a:lumMod val="60000"/>
                    <a:lumOff val="40000"/>
                  </a:schemeClr>
                </a:solidFill>
              </a:rPr>
              <a:t>Piedmont &amp; Mountain Floodplains</a:t>
            </a:r>
            <a:endParaRPr lang="en-US" dirty="0">
              <a:solidFill>
                <a:schemeClr val="accent3">
                  <a:lumMod val="60000"/>
                  <a:lumOff val="40000"/>
                </a:schemeClr>
              </a:solidFill>
            </a:endParaRPr>
          </a:p>
        </p:txBody>
      </p:sp>
      <p:sp>
        <p:nvSpPr>
          <p:cNvPr id="8" name="Content Placeholder 4"/>
          <p:cNvSpPr txBox="1">
            <a:spLocks/>
          </p:cNvSpPr>
          <p:nvPr/>
        </p:nvSpPr>
        <p:spPr>
          <a:xfrm>
            <a:off x="5029200" y="3124200"/>
            <a:ext cx="3962400" cy="26670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Flooding</a:t>
            </a:r>
            <a:endPar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Mild winters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Drought</a:t>
            </a:r>
            <a:endParaRPr kumimoji="0" lang="en-US" sz="32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p:txBody>
      </p:sp>
      <p:sp>
        <p:nvSpPr>
          <p:cNvPr id="9" name="Text Placeholder 6"/>
          <p:cNvSpPr txBox="1">
            <a:spLocks/>
          </p:cNvSpPr>
          <p:nvPr/>
        </p:nvSpPr>
        <p:spPr>
          <a:xfrm>
            <a:off x="304800" y="1611313"/>
            <a:ext cx="8305800" cy="750887"/>
          </a:xfrm>
          <a:prstGeom prst="rect">
            <a:avLst/>
          </a:prstGeom>
        </p:spPr>
        <p:txBody>
          <a:bodyPr vert="horz" anchor="ctr">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Predicted Climate Change Effects</a:t>
            </a:r>
            <a:endParaRPr kumimoji="0" 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pic>
        <p:nvPicPr>
          <p:cNvPr id="2050" name="Picture 2" descr="S:\4 Media\Images\Plants\Spiraea virginiana.JPG"/>
          <p:cNvPicPr>
            <a:picLocks noChangeAspect="1" noChangeArrowheads="1"/>
          </p:cNvPicPr>
          <p:nvPr/>
        </p:nvPicPr>
        <p:blipFill>
          <a:blip r:embed="rId3" cstate="print"/>
          <a:srcRect/>
          <a:stretch>
            <a:fillRect/>
          </a:stretch>
        </p:blipFill>
        <p:spPr bwMode="auto">
          <a:xfrm>
            <a:off x="304800" y="2743200"/>
            <a:ext cx="4470400" cy="3352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p:cNvSpPr>
            <a:spLocks noGrp="1"/>
          </p:cNvSpPr>
          <p:nvPr>
            <p:ph type="body" idx="1"/>
          </p:nvPr>
        </p:nvSpPr>
        <p:spPr>
          <a:xfrm>
            <a:off x="457200" y="1535112"/>
            <a:ext cx="8153400" cy="750887"/>
          </a:xfrm>
        </p:spPr>
        <p:txBody>
          <a:bodyPr>
            <a:normAutofit/>
          </a:bodyPr>
          <a:lstStyle/>
          <a:p>
            <a:pPr algn="ctr"/>
            <a:r>
              <a:rPr lang="en-US" sz="3200" cap="none" dirty="0" smtClean="0">
                <a:solidFill>
                  <a:schemeClr val="bg1"/>
                </a:solidFill>
                <a:effectLst>
                  <a:outerShdw blurRad="38100" dist="38100" dir="2700000" algn="tl">
                    <a:srgbClr val="000000">
                      <a:alpha val="43137"/>
                    </a:srgbClr>
                  </a:outerShdw>
                </a:effectLst>
                <a:latin typeface="+mj-lt"/>
              </a:rPr>
              <a:t>Ecosystem Level Response</a:t>
            </a:r>
            <a:endParaRPr lang="en-US" sz="3200" cap="none" dirty="0">
              <a:solidFill>
                <a:schemeClr val="bg1"/>
              </a:solidFill>
              <a:effectLst>
                <a:outerShdw blurRad="38100" dist="38100" dir="2700000" algn="tl">
                  <a:srgbClr val="000000">
                    <a:alpha val="43137"/>
                  </a:srgbClr>
                </a:outerShdw>
              </a:effectLst>
              <a:latin typeface="+mj-lt"/>
            </a:endParaRPr>
          </a:p>
        </p:txBody>
      </p:sp>
      <p:sp>
        <p:nvSpPr>
          <p:cNvPr id="9" name="Content Placeholder 4"/>
          <p:cNvSpPr>
            <a:spLocks noGrp="1"/>
          </p:cNvSpPr>
          <p:nvPr>
            <p:ph sz="quarter" idx="2"/>
          </p:nvPr>
        </p:nvSpPr>
        <p:spPr>
          <a:xfrm>
            <a:off x="0" y="2438399"/>
            <a:ext cx="8229600" cy="4343401"/>
          </a:xfrm>
        </p:spPr>
        <p:txBody>
          <a:bodyPr>
            <a:normAutofit lnSpcReduction="10000"/>
          </a:bodyPr>
          <a:lstStyle/>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Invasive </a:t>
            </a: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species</a:t>
            </a:r>
          </a:p>
          <a:p>
            <a:pPr>
              <a:buNone/>
            </a:pPr>
            <a:endParaRPr lang="en-US" sz="32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Change in </a:t>
            </a: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structure</a:t>
            </a:r>
          </a:p>
          <a:p>
            <a:pPr>
              <a:buNone/>
            </a:pPr>
            <a:endParaRPr lang="en-US" sz="32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Change in </a:t>
            </a: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composition</a:t>
            </a:r>
          </a:p>
          <a:p>
            <a:pPr>
              <a:buNone/>
            </a:pPr>
            <a:endParaRPr lang="en-US" sz="32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3200" dirty="0" smtClean="0">
                <a:solidFill>
                  <a:schemeClr val="accent6">
                    <a:lumMod val="60000"/>
                    <a:lumOff val="40000"/>
                  </a:schemeClr>
                </a:solidFill>
                <a:effectLst>
                  <a:outerShdw blurRad="38100" dist="38100" dir="2700000" algn="tl">
                    <a:srgbClr val="000000">
                      <a:alpha val="43137"/>
                    </a:srgbClr>
                  </a:outerShdw>
                </a:effectLst>
                <a:latin typeface="+mj-lt"/>
              </a:rPr>
              <a:t>Slight increase in extent with deeper floods</a:t>
            </a:r>
            <a:endParaRPr lang="en-US" sz="32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endParaRPr lang="en-US" sz="3200" dirty="0" smtClean="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6" name="Title 1"/>
          <p:cNvSpPr txBox="1">
            <a:spLocks/>
          </p:cNvSpPr>
          <p:nvPr/>
        </p:nvSpPr>
        <p:spPr>
          <a:xfrm>
            <a:off x="152400" y="425450"/>
            <a:ext cx="8763000" cy="11430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Piedmont &amp; Mountain Floodplains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pic>
        <p:nvPicPr>
          <p:cNvPr id="13" name="Picture 2" descr="S:\4 Media\Images\Natural Communities\floodplain pool 1 ULR.JPG"/>
          <p:cNvPicPr>
            <a:picLocks noChangeAspect="1" noChangeArrowheads="1"/>
          </p:cNvPicPr>
          <p:nvPr/>
        </p:nvPicPr>
        <p:blipFill>
          <a:blip r:embed="rId3" cstate="print"/>
          <a:srcRect/>
          <a:stretch>
            <a:fillRect/>
          </a:stretch>
        </p:blipFill>
        <p:spPr bwMode="auto">
          <a:xfrm>
            <a:off x="5638800" y="2514600"/>
            <a:ext cx="3302000" cy="2476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8200" y="1219200"/>
            <a:ext cx="7696200" cy="750887"/>
          </a:xfrm>
        </p:spPr>
        <p:txBody>
          <a:bodyPr>
            <a:normAutofit/>
          </a:bodyPr>
          <a:lstStyle/>
          <a:p>
            <a:pPr algn="ctr"/>
            <a:r>
              <a:rPr lang="en-US" sz="3200" cap="none" dirty="0" smtClean="0">
                <a:solidFill>
                  <a:schemeClr val="bg1"/>
                </a:solidFill>
                <a:effectLst>
                  <a:outerShdw blurRad="38100" dist="38100" dir="2700000" algn="tl">
                    <a:srgbClr val="000000">
                      <a:alpha val="43137"/>
                    </a:srgbClr>
                  </a:outerShdw>
                </a:effectLst>
                <a:latin typeface="+mj-lt"/>
              </a:rPr>
              <a:t>Community Level Response</a:t>
            </a:r>
            <a:endParaRPr lang="en-US" sz="3200" cap="none" dirty="0">
              <a:solidFill>
                <a:schemeClr val="bg1"/>
              </a:solidFill>
              <a:effectLst>
                <a:outerShdw blurRad="38100" dist="38100" dir="2700000" algn="tl">
                  <a:srgbClr val="000000">
                    <a:alpha val="43137"/>
                  </a:srgbClr>
                </a:outerShdw>
              </a:effectLst>
              <a:latin typeface="+mj-lt"/>
            </a:endParaRPr>
          </a:p>
        </p:txBody>
      </p:sp>
      <p:sp>
        <p:nvSpPr>
          <p:cNvPr id="9" name="Content Placeholder 8"/>
          <p:cNvSpPr>
            <a:spLocks noGrp="1"/>
          </p:cNvSpPr>
          <p:nvPr>
            <p:ph sz="quarter" idx="2"/>
          </p:nvPr>
        </p:nvSpPr>
        <p:spPr>
          <a:xfrm>
            <a:off x="152400" y="2133600"/>
            <a:ext cx="8763000" cy="3200400"/>
          </a:xfrm>
        </p:spPr>
        <p:txBody>
          <a:bodyPr>
            <a:noAutofit/>
          </a:bodyPr>
          <a:lstStyle/>
          <a:p>
            <a:pPr>
              <a:buNone/>
            </a:pPr>
            <a:r>
              <a:rPr lang="en-US" sz="1800" dirty="0" smtClean="0">
                <a:solidFill>
                  <a:schemeClr val="accent6">
                    <a:lumMod val="60000"/>
                    <a:lumOff val="40000"/>
                  </a:schemeClr>
                </a:solidFill>
                <a:effectLst>
                  <a:outerShdw blurRad="38100" dist="38100" dir="2700000" algn="tl">
                    <a:srgbClr val="000000">
                      <a:alpha val="43137"/>
                    </a:srgbClr>
                  </a:outerShdw>
                </a:effectLst>
                <a:latin typeface="+mj-lt"/>
              </a:rPr>
              <a:t>	</a:t>
            </a:r>
            <a:r>
              <a:rPr lang="en-US" sz="2000" dirty="0" err="1" smtClean="0">
                <a:solidFill>
                  <a:schemeClr val="accent6">
                    <a:lumMod val="60000"/>
                    <a:lumOff val="40000"/>
                  </a:schemeClr>
                </a:solidFill>
                <a:effectLst>
                  <a:outerShdw blurRad="38100" dist="38100" dir="2700000" algn="tl">
                    <a:srgbClr val="000000">
                      <a:alpha val="43137"/>
                    </a:srgbClr>
                  </a:outerShdw>
                </a:effectLst>
                <a:latin typeface="+mj-lt"/>
              </a:rPr>
              <a:t>Piedmont/Mountain</a:t>
            </a: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Levee Forest</a:t>
            </a:r>
            <a:endParaRPr lang="en-US" sz="20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a:t>
            </a:r>
            <a:r>
              <a:rPr lang="en-US" sz="2000" dirty="0" err="1" smtClean="0">
                <a:solidFill>
                  <a:schemeClr val="accent6">
                    <a:lumMod val="60000"/>
                    <a:lumOff val="40000"/>
                  </a:schemeClr>
                </a:solidFill>
                <a:effectLst>
                  <a:outerShdw blurRad="38100" dist="38100" dir="2700000" algn="tl">
                    <a:srgbClr val="000000">
                      <a:alpha val="43137"/>
                    </a:srgbClr>
                  </a:outerShdw>
                </a:effectLst>
                <a:latin typeface="+mj-lt"/>
              </a:rPr>
              <a:t>Piedmont/Mountain</a:t>
            </a: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Bottomland Forest</a:t>
            </a: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a:t>
            </a:r>
            <a:r>
              <a:rPr lang="en-US" sz="2000" dirty="0" err="1" smtClean="0">
                <a:solidFill>
                  <a:schemeClr val="accent6">
                    <a:lumMod val="60000"/>
                    <a:lumOff val="40000"/>
                  </a:schemeClr>
                </a:solidFill>
                <a:effectLst>
                  <a:outerShdw blurRad="38100" dist="38100" dir="2700000" algn="tl">
                    <a:srgbClr val="000000">
                      <a:alpha val="43137"/>
                    </a:srgbClr>
                  </a:outerShdw>
                </a:effectLst>
                <a:latin typeface="+mj-lt"/>
              </a:rPr>
              <a:t>Piedmont/Low</a:t>
            </a: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Mountain Alluvial Forest</a:t>
            </a: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Montane Alluvial Forest</a:t>
            </a: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Sand and Mud Bar</a:t>
            </a: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Rocky Bar and Shore</a:t>
            </a: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a:t>
            </a:r>
            <a:r>
              <a:rPr lang="en-US" sz="2000" dirty="0" err="1" smtClean="0">
                <a:solidFill>
                  <a:schemeClr val="accent6">
                    <a:lumMod val="60000"/>
                    <a:lumOff val="40000"/>
                  </a:schemeClr>
                </a:solidFill>
                <a:effectLst>
                  <a:outerShdw blurRad="38100" dist="38100" dir="2700000" algn="tl">
                    <a:srgbClr val="000000">
                      <a:alpha val="43137"/>
                    </a:srgbClr>
                  </a:outerShdw>
                </a:effectLst>
                <a:latin typeface="+mj-lt"/>
              </a:rPr>
              <a:t>Piedmont/Mountain</a:t>
            </a: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Semipermanent Impoundment</a:t>
            </a:r>
          </a:p>
          <a:p>
            <a:pPr>
              <a:buNone/>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	Floodplain Pool</a:t>
            </a:r>
          </a:p>
          <a:p>
            <a:pPr>
              <a:buNone/>
            </a:pPr>
            <a:endParaRPr lang="en-US" sz="20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Many communities already frequently disturbed</a:t>
            </a:r>
          </a:p>
          <a:p>
            <a:pPr>
              <a:buFont typeface="Wingdings" pitchFamily="2" charset="2"/>
              <a:buChar char="§"/>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Potential for increased flood scouring and channel migration</a:t>
            </a:r>
          </a:p>
          <a:p>
            <a:pPr>
              <a:buFont typeface="Wingdings" pitchFamily="2" charset="2"/>
              <a:buChar char="§"/>
            </a:pPr>
            <a:r>
              <a:rPr lang="en-US" sz="2000" dirty="0" smtClean="0">
                <a:solidFill>
                  <a:schemeClr val="accent6">
                    <a:lumMod val="60000"/>
                    <a:lumOff val="40000"/>
                  </a:schemeClr>
                </a:solidFill>
                <a:effectLst>
                  <a:outerShdw blurRad="38100" dist="38100" dir="2700000" algn="tl">
                    <a:srgbClr val="000000">
                      <a:alpha val="43137"/>
                    </a:srgbClr>
                  </a:outerShdw>
                </a:effectLst>
                <a:latin typeface="+mj-lt"/>
              </a:rPr>
              <a:t>Severe effects will likely be small in scope</a:t>
            </a:r>
          </a:p>
          <a:p>
            <a:pPr>
              <a:buNone/>
            </a:pPr>
            <a:endParaRPr lang="en-US" sz="1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lvl="1"/>
            <a:endParaRPr lang="en-US" sz="1600"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6" name="Title 1"/>
          <p:cNvSpPr txBox="1">
            <a:spLocks/>
          </p:cNvSpPr>
          <p:nvPr/>
        </p:nvSpPr>
        <p:spPr>
          <a:xfrm>
            <a:off x="228600" y="228600"/>
            <a:ext cx="8915400" cy="11430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Piedmont &amp; Mountain Floodplains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a:spLocks noGrp="1"/>
          </p:cNvSpPr>
          <p:nvPr>
            <p:ph type="body" idx="1"/>
          </p:nvPr>
        </p:nvSpPr>
        <p:spPr>
          <a:xfrm>
            <a:off x="762000" y="914400"/>
            <a:ext cx="7696200" cy="750887"/>
          </a:xfrm>
        </p:spPr>
        <p:txBody>
          <a:bodyPr>
            <a:normAutofit/>
          </a:bodyPr>
          <a:lstStyle/>
          <a:p>
            <a:pPr algn="ctr"/>
            <a:r>
              <a:rPr lang="en-US" sz="3200" cap="none" dirty="0" smtClean="0">
                <a:solidFill>
                  <a:schemeClr val="bg1"/>
                </a:solidFill>
                <a:effectLst>
                  <a:outerShdw blurRad="38100" dist="38100" dir="2700000" algn="tl">
                    <a:srgbClr val="000000">
                      <a:alpha val="43137"/>
                    </a:srgbClr>
                  </a:outerShdw>
                </a:effectLst>
                <a:latin typeface="+mj-lt"/>
              </a:rPr>
              <a:t>Species Level Response</a:t>
            </a:r>
            <a:endParaRPr lang="en-US" sz="3200" cap="none" dirty="0">
              <a:solidFill>
                <a:schemeClr val="bg1"/>
              </a:solidFill>
              <a:effectLst>
                <a:outerShdw blurRad="38100" dist="38100" dir="2700000" algn="tl">
                  <a:srgbClr val="000000">
                    <a:alpha val="43137"/>
                  </a:srgbClr>
                </a:outerShdw>
              </a:effectLst>
              <a:latin typeface="+mj-lt"/>
            </a:endParaRPr>
          </a:p>
        </p:txBody>
      </p:sp>
      <p:sp>
        <p:nvSpPr>
          <p:cNvPr id="8" name="Content Placeholder 8"/>
          <p:cNvSpPr txBox="1">
            <a:spLocks noGrp="1"/>
          </p:cNvSpPr>
          <p:nvPr>
            <p:ph sz="quarter" idx="2"/>
          </p:nvPr>
        </p:nvSpPr>
        <p:spPr>
          <a:xfrm>
            <a:off x="0" y="1828800"/>
            <a:ext cx="8763000" cy="4343400"/>
          </a:xfrm>
          <a:prstGeom prst="rect">
            <a:avLst/>
          </a:prstGeom>
        </p:spPr>
        <p:txBody>
          <a:bodyPr vert="horz">
            <a:noAutofit/>
          </a:bodyPr>
          <a:lstStyle/>
          <a:p>
            <a:pPr lvl="0">
              <a:buFont typeface="Wingdings" pitchFamily="2" charset="2"/>
              <a:buChar char="§"/>
              <a:defRPr/>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Most </a:t>
            </a: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floodplain plants and animals are common</a:t>
            </a:r>
          </a:p>
          <a:p>
            <a:pPr lvl="0">
              <a:buNone/>
              <a:defRPr/>
            </a:pP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lvl="0">
              <a:buFont typeface="Wingdings" pitchFamily="2" charset="2"/>
              <a:buChar char="§"/>
              <a:defRPr/>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Few rare species may be vulnerable to significant changes in hydrology</a:t>
            </a: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 </a:t>
            </a:r>
          </a:p>
          <a:p>
            <a:pPr lvl="0">
              <a:buFont typeface="Wingdings" pitchFamily="2" charset="2"/>
              <a:buChar char="§"/>
              <a:defRPr/>
            </a:pP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lvl="0">
              <a:buFont typeface="Wingdings" pitchFamily="2" charset="2"/>
              <a:buChar char="§"/>
              <a:defRPr/>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Few rare, endemic </a:t>
            </a:r>
            <a:r>
              <a:rPr lang="en-US" dirty="0" err="1" smtClean="0">
                <a:solidFill>
                  <a:schemeClr val="accent6">
                    <a:lumMod val="60000"/>
                    <a:lumOff val="40000"/>
                  </a:schemeClr>
                </a:solidFill>
                <a:effectLst>
                  <a:outerShdw blurRad="38100" dist="38100" dir="2700000" algn="tl">
                    <a:srgbClr val="000000">
                      <a:alpha val="43137"/>
                    </a:srgbClr>
                  </a:outerShdw>
                </a:effectLst>
                <a:latin typeface="+mj-lt"/>
              </a:rPr>
              <a:t>Lepidopterans</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lvl="0">
              <a:buFont typeface="Wingdings" pitchFamily="2" charset="2"/>
              <a:buChar char="§"/>
              <a:defRPr/>
            </a:pPr>
            <a:endParaRPr lang="en-US" sz="2000" dirty="0" smtClean="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11" name="TextBox 10"/>
          <p:cNvSpPr txBox="1"/>
          <p:nvPr/>
        </p:nvSpPr>
        <p:spPr>
          <a:xfrm>
            <a:off x="2819400" y="6400800"/>
            <a:ext cx="1473480" cy="307777"/>
          </a:xfrm>
          <a:prstGeom prst="rect">
            <a:avLst/>
          </a:prstGeom>
          <a:noFill/>
        </p:spPr>
        <p:txBody>
          <a:bodyPr wrap="none" rtlCol="0">
            <a:spAutoFit/>
          </a:bodyPr>
          <a:lstStyle/>
          <a:p>
            <a:r>
              <a:rPr lang="en-US" sz="1400" dirty="0" smtClean="0"/>
              <a:t>Virginia Spiraea</a:t>
            </a:r>
            <a:endParaRPr lang="en-US" sz="1400" dirty="0"/>
          </a:p>
        </p:txBody>
      </p:sp>
      <p:pic>
        <p:nvPicPr>
          <p:cNvPr id="4099" name="Picture 3" descr="S:\4 Media\Images\Plants\Spiraea virginiana up close i MAF.JPG"/>
          <p:cNvPicPr>
            <a:picLocks noGrp="1" noChangeAspect="1" noChangeArrowheads="1"/>
          </p:cNvPicPr>
          <p:nvPr>
            <p:ph sz="quarter" idx="4"/>
          </p:nvPr>
        </p:nvPicPr>
        <p:blipFill>
          <a:blip r:embed="rId3" cstate="print"/>
          <a:srcRect/>
          <a:stretch>
            <a:fillRect/>
          </a:stretch>
        </p:blipFill>
        <p:spPr bwMode="auto">
          <a:xfrm>
            <a:off x="457200" y="4953000"/>
            <a:ext cx="2336800" cy="1752600"/>
          </a:xfrm>
          <a:prstGeom prst="rect">
            <a:avLst/>
          </a:prstGeom>
          <a:noFill/>
        </p:spPr>
      </p:pic>
      <p:sp>
        <p:nvSpPr>
          <p:cNvPr id="13" name="Title 1"/>
          <p:cNvSpPr txBox="1">
            <a:spLocks/>
          </p:cNvSpPr>
          <p:nvPr/>
        </p:nvSpPr>
        <p:spPr>
          <a:xfrm>
            <a:off x="228600" y="0"/>
            <a:ext cx="8763000" cy="11430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Piedmont &amp; Mountain Floodplains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pic>
        <p:nvPicPr>
          <p:cNvPr id="14" name="Picture 2" descr="S:\4 Media\Images\Plants\Cardamine douglassii individual by Dean Kanipe.jpg"/>
          <p:cNvPicPr>
            <a:picLocks noChangeAspect="1" noChangeArrowheads="1"/>
          </p:cNvPicPr>
          <p:nvPr/>
        </p:nvPicPr>
        <p:blipFill>
          <a:blip r:embed="rId4" cstate="print"/>
          <a:srcRect/>
          <a:stretch>
            <a:fillRect/>
          </a:stretch>
        </p:blipFill>
        <p:spPr bwMode="auto">
          <a:xfrm>
            <a:off x="6989064" y="3962400"/>
            <a:ext cx="1621536" cy="2438400"/>
          </a:xfrm>
          <a:prstGeom prst="rect">
            <a:avLst/>
          </a:prstGeom>
          <a:noFill/>
        </p:spPr>
      </p:pic>
      <p:sp>
        <p:nvSpPr>
          <p:cNvPr id="15" name="TextBox 14"/>
          <p:cNvSpPr txBox="1"/>
          <p:nvPr/>
        </p:nvSpPr>
        <p:spPr>
          <a:xfrm>
            <a:off x="6843885" y="6397823"/>
            <a:ext cx="1919115" cy="307777"/>
          </a:xfrm>
          <a:prstGeom prst="rect">
            <a:avLst/>
          </a:prstGeom>
          <a:noFill/>
        </p:spPr>
        <p:txBody>
          <a:bodyPr wrap="none" rtlCol="0">
            <a:spAutoFit/>
          </a:bodyPr>
          <a:lstStyle/>
          <a:p>
            <a:r>
              <a:rPr lang="en-US" sz="1400" dirty="0" smtClean="0"/>
              <a:t>Douglass’s Bittercress</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2332037"/>
            <a:ext cx="4724400" cy="4525963"/>
          </a:xfrm>
        </p:spPr>
        <p:txBody>
          <a:bodyPr/>
          <a:lstStyle/>
          <a:p>
            <a:pPr marL="651510" indent="-514350">
              <a:buNone/>
            </a:pPr>
            <a:r>
              <a:rPr lang="en-US" u="sng" dirty="0" smtClean="0">
                <a:solidFill>
                  <a:schemeClr val="accent6">
                    <a:lumMod val="60000"/>
                    <a:lumOff val="40000"/>
                  </a:schemeClr>
                </a:solidFill>
                <a:effectLst>
                  <a:outerShdw blurRad="38100" dist="38100" dir="2700000" algn="tl">
                    <a:srgbClr val="000000">
                      <a:alpha val="43137"/>
                    </a:srgbClr>
                  </a:outerShdw>
                </a:effectLst>
                <a:latin typeface="+mj-lt"/>
              </a:rPr>
              <a:t>Threat</a:t>
            </a:r>
          </a:p>
          <a:p>
            <a:pPr marL="182880" indent="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Logging</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182880" indent="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Development</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182880" indent="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Invasive Species	</a:t>
            </a:r>
          </a:p>
          <a:p>
            <a:pPr marL="182880" indent="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Flood Regime Alteration</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182880" indent="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Groundwater Depletion</a:t>
            </a:r>
          </a:p>
          <a:p>
            <a:pPr marL="182880" indent="0">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Climate </a:t>
            </a: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Change</a:t>
            </a:r>
          </a:p>
        </p:txBody>
      </p:sp>
      <p:sp>
        <p:nvSpPr>
          <p:cNvPr id="8" name="Content Placeholder 7"/>
          <p:cNvSpPr>
            <a:spLocks noGrp="1"/>
          </p:cNvSpPr>
          <p:nvPr>
            <p:ph sz="half" idx="2"/>
          </p:nvPr>
        </p:nvSpPr>
        <p:spPr>
          <a:xfrm>
            <a:off x="5181600" y="2332037"/>
            <a:ext cx="1905000" cy="4525963"/>
          </a:xfrm>
        </p:spPr>
        <p:txBody>
          <a:bodyPr/>
          <a:lstStyle/>
          <a:p>
            <a:pPr>
              <a:buNone/>
            </a:pPr>
            <a:r>
              <a:rPr lang="en-US" u="sng" dirty="0" smtClean="0">
                <a:solidFill>
                  <a:schemeClr val="accent6">
                    <a:lumMod val="60000"/>
                    <a:lumOff val="40000"/>
                  </a:schemeClr>
                </a:solidFill>
                <a:effectLst>
                  <a:outerShdw blurRad="38100" dist="38100" dir="2700000" algn="tl">
                    <a:srgbClr val="000000">
                      <a:alpha val="43137"/>
                    </a:srgbClr>
                  </a:outerShdw>
                </a:effectLst>
                <a:latin typeface="+mj-lt"/>
              </a:rPr>
              <a:t>Rank</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1</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2</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3</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4</a:t>
            </a:r>
            <a:endParaRPr lang="en-US"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5</a:t>
            </a:r>
          </a:p>
          <a:p>
            <a:pPr>
              <a:buNone/>
            </a:pPr>
            <a:r>
              <a:rPr lang="en-US" dirty="0" smtClean="0">
                <a:solidFill>
                  <a:schemeClr val="accent6">
                    <a:lumMod val="60000"/>
                    <a:lumOff val="40000"/>
                  </a:schemeClr>
                </a:solidFill>
                <a:effectLst>
                  <a:outerShdw blurRad="38100" dist="38100" dir="2700000" algn="tl">
                    <a:srgbClr val="000000">
                      <a:alpha val="43137"/>
                    </a:srgbClr>
                  </a:outerShdw>
                </a:effectLst>
                <a:latin typeface="+mj-lt"/>
              </a:rPr>
              <a:t>6</a:t>
            </a:r>
            <a:endParaRPr lang="en-US" dirty="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6" name="Text Placeholder 6"/>
          <p:cNvSpPr txBox="1">
            <a:spLocks/>
          </p:cNvSpPr>
          <p:nvPr/>
        </p:nvSpPr>
        <p:spPr>
          <a:xfrm>
            <a:off x="762000" y="1382713"/>
            <a:ext cx="7696200" cy="750887"/>
          </a:xfrm>
          <a:prstGeom prst="rect">
            <a:avLst/>
          </a:prstGeom>
        </p:spPr>
        <p:txBody>
          <a:bodyPr vert="horz">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Combined Threats</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
        <p:nvSpPr>
          <p:cNvPr id="7" name="Title 1"/>
          <p:cNvSpPr txBox="1">
            <a:spLocks/>
          </p:cNvSpPr>
          <p:nvPr/>
        </p:nvSpPr>
        <p:spPr>
          <a:xfrm>
            <a:off x="228600" y="228600"/>
            <a:ext cx="8763000" cy="11430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Piedmont &amp; Mountain Floodplains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2332037"/>
            <a:ext cx="8686800" cy="4525963"/>
          </a:xfrm>
        </p:spPr>
        <p:txBody>
          <a:bodyPr>
            <a:normAutofit/>
          </a:bodyPr>
          <a:lstStyle/>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Restore or maintain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landscape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connections</a:t>
            </a:r>
          </a:p>
          <a:p>
            <a:pPr marL="651510" indent="-514350">
              <a:buNone/>
            </a:pP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Restore or maintain hydrology</a:t>
            </a:r>
          </a:p>
          <a:p>
            <a:pPr marL="651510" indent="-514350">
              <a:buNone/>
            </a:pP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Protect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or expand remaining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examples</a:t>
            </a:r>
          </a:p>
          <a:p>
            <a:pPr marL="651510" indent="-514350">
              <a:buNone/>
            </a:pP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651510" indent="-514350">
              <a:buFont typeface="Wingdings" pitchFamily="2" charset="2"/>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Control invasive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species</a:t>
            </a: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p:txBody>
      </p:sp>
      <p:sp>
        <p:nvSpPr>
          <p:cNvPr id="6" name="Text Placeholder 6"/>
          <p:cNvSpPr txBox="1">
            <a:spLocks/>
          </p:cNvSpPr>
          <p:nvPr/>
        </p:nvSpPr>
        <p:spPr>
          <a:xfrm>
            <a:off x="762000" y="1382713"/>
            <a:ext cx="7696200" cy="750887"/>
          </a:xfrm>
          <a:prstGeom prst="rect">
            <a:avLst/>
          </a:prstGeom>
        </p:spPr>
        <p:txBody>
          <a:bodyPr vert="horz">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Adaptation strategies</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
        <p:nvSpPr>
          <p:cNvPr id="7" name="Title 1"/>
          <p:cNvSpPr txBox="1">
            <a:spLocks/>
          </p:cNvSpPr>
          <p:nvPr/>
        </p:nvSpPr>
        <p:spPr>
          <a:xfrm>
            <a:off x="228600" y="228600"/>
            <a:ext cx="8763000" cy="11430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rPr>
              <a:t>Piedmont &amp; Mountain Floodplains</a:t>
            </a:r>
            <a:endParaRPr kumimoji="0" lang="en-US" sz="4100" b="1" i="0" u="none" strike="noStrike" kern="1200" cap="none" spc="0" normalizeH="0" baseline="0" noProof="0" dirty="0">
              <a:ln w="6350">
                <a:noFill/>
              </a:ln>
              <a:solidFill>
                <a:schemeClr val="accent3">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rPr>
              <a:t>Ecosystem Groups most threatened by Climate Change</a:t>
            </a:r>
            <a:endParaRPr lang="en-US" dirty="0">
              <a:solidFill>
                <a:schemeClr val="accent3">
                  <a:lumMod val="60000"/>
                  <a:lumOff val="40000"/>
                </a:schemeClr>
              </a:solidFill>
            </a:endParaRPr>
          </a:p>
        </p:txBody>
      </p:sp>
      <p:sp>
        <p:nvSpPr>
          <p:cNvPr id="4" name="Rectangle 3"/>
          <p:cNvSpPr/>
          <p:nvPr/>
        </p:nvSpPr>
        <p:spPr>
          <a:xfrm>
            <a:off x="304800" y="1735753"/>
            <a:ext cx="8077200" cy="4893647"/>
          </a:xfrm>
          <a:prstGeom prst="rect">
            <a:avLst/>
          </a:prstGeom>
        </p:spPr>
        <p:txBody>
          <a:bodyPr wrap="square">
            <a:spAutoFit/>
          </a:bodyPr>
          <a:lstStyle/>
          <a:p>
            <a:pPr algn="ctr">
              <a:buNone/>
            </a:pPr>
            <a:r>
              <a:rPr lang="en-US" sz="2400" u="sng" dirty="0" smtClean="0">
                <a:solidFill>
                  <a:schemeClr val="bg1"/>
                </a:solidFill>
                <a:latin typeface="+mj-lt"/>
              </a:rPr>
              <a:t>Coastal Plain</a:t>
            </a:r>
          </a:p>
          <a:p>
            <a:pPr algn="ctr">
              <a:buNone/>
            </a:pPr>
            <a:endParaRPr lang="en-US" sz="2400" dirty="0" smtClean="0">
              <a:solidFill>
                <a:schemeClr val="bg1"/>
              </a:solidFill>
              <a:latin typeface="+mj-lt"/>
            </a:endParaRPr>
          </a:p>
          <a:p>
            <a:pPr marL="548640" indent="-457200">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Coastal Plain </a:t>
            </a:r>
            <a:r>
              <a:rPr lang="en-US" sz="2400" dirty="0" err="1" smtClean="0">
                <a:solidFill>
                  <a:schemeClr val="accent6">
                    <a:lumMod val="60000"/>
                    <a:lumOff val="40000"/>
                  </a:schemeClr>
                </a:solidFill>
                <a:effectLst>
                  <a:outerShdw blurRad="38100" dist="38100" dir="2700000" algn="tl">
                    <a:srgbClr val="000000">
                      <a:alpha val="43137"/>
                    </a:srgbClr>
                  </a:outerShdw>
                </a:effectLst>
                <a:latin typeface="+mj-lt"/>
              </a:rPr>
              <a:t>Nonalluvial</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 Mineral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Wetlands</a:t>
            </a:r>
          </a:p>
          <a:p>
            <a:pPr marL="548640" indent="-457200"/>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indent="-457200">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Estuarine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Communities</a:t>
            </a:r>
          </a:p>
          <a:p>
            <a:pPr marL="548640" indent="-457200"/>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indent="-457200">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Freshwater Tidal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Wetlands</a:t>
            </a:r>
          </a:p>
          <a:p>
            <a:pPr marL="548640" indent="-457200"/>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indent="-457200">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Maritime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Grasslands</a:t>
            </a:r>
          </a:p>
          <a:p>
            <a:pPr marL="548640" indent="-457200"/>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indent="-457200">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Maritime Upland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Forests</a:t>
            </a:r>
          </a:p>
          <a:p>
            <a:pPr marL="548640" indent="-457200"/>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indent="-457200">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Maritime Wetland Forests</a:t>
            </a:r>
            <a:endParaRPr lang="en-US" sz="2400" dirty="0">
              <a:solidFill>
                <a:schemeClr val="accent6">
                  <a:lumMod val="60000"/>
                  <a:lumOff val="40000"/>
                </a:schemeClr>
              </a:solidFill>
              <a:effectLst>
                <a:outerShdw blurRad="38100" dist="38100" dir="2700000" algn="tl">
                  <a:srgbClr val="000000">
                    <a:alpha val="43137"/>
                  </a:srgbClr>
                </a:outerShdw>
              </a:effectLst>
              <a:latin typeface="+mj-lt"/>
            </a:endParaRPr>
          </a:p>
        </p:txBody>
      </p:sp>
      <p:pic>
        <p:nvPicPr>
          <p:cNvPr id="5" name="Content Placeholder 4" descr="alb_pam_lidar4"/>
          <p:cNvPicPr>
            <a:picLocks noGrp="1" noChangeAspect="1" noChangeArrowheads="1"/>
          </p:cNvPicPr>
          <p:nvPr>
            <p:ph sz="quarter" idx="1"/>
          </p:nvPr>
        </p:nvPicPr>
        <p:blipFill>
          <a:blip r:embed="rId3" cstate="print"/>
          <a:srcRect t="10000" r="1697"/>
          <a:stretch>
            <a:fillRect/>
          </a:stretch>
        </p:blipFill>
        <p:spPr>
          <a:xfrm>
            <a:off x="6019800" y="3886200"/>
            <a:ext cx="2861468" cy="2667000"/>
          </a:xfrm>
          <a:noFill/>
          <a:ln w="38100">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Ecosystem Groups most threatened by Climate Change</a:t>
            </a:r>
            <a:endParaRPr lang="en-US" dirty="0">
              <a:solidFill>
                <a:schemeClr val="accent3"/>
              </a:solidFill>
            </a:endParaRPr>
          </a:p>
        </p:txBody>
      </p:sp>
      <p:sp>
        <p:nvSpPr>
          <p:cNvPr id="3" name="Content Placeholder 2"/>
          <p:cNvSpPr>
            <a:spLocks noGrp="1"/>
          </p:cNvSpPr>
          <p:nvPr>
            <p:ph idx="1"/>
          </p:nvPr>
        </p:nvSpPr>
        <p:spPr>
          <a:xfrm>
            <a:off x="0" y="1981200"/>
            <a:ext cx="8839200" cy="5029200"/>
          </a:xfrm>
        </p:spPr>
        <p:txBody>
          <a:bodyPr>
            <a:normAutofit/>
          </a:bodyPr>
          <a:lstStyle/>
          <a:p>
            <a:pPr algn="ctr">
              <a:buNone/>
            </a:pPr>
            <a:r>
              <a:rPr lang="en-US" sz="2400" u="sng" dirty="0" smtClean="0">
                <a:solidFill>
                  <a:schemeClr val="bg1"/>
                </a:solidFill>
                <a:latin typeface="+mj-lt"/>
              </a:rPr>
              <a:t>Mountains and Piedmont</a:t>
            </a:r>
          </a:p>
          <a:p>
            <a:pPr algn="ctr">
              <a:buNone/>
            </a:pPr>
            <a:endParaRPr lang="en-US" sz="1800" dirty="0" smtClean="0">
              <a:solidFill>
                <a:schemeClr val="bg1"/>
              </a:solidFill>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High Elevation Rock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Outcrops</a:t>
            </a:r>
          </a:p>
          <a:p>
            <a:pPr>
              <a:buNone/>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Northern Hardwood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Forests</a:t>
            </a:r>
          </a:p>
          <a:p>
            <a:pPr>
              <a:buNone/>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Spruce Fir </a:t>
            </a: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Forests</a:t>
            </a:r>
          </a:p>
          <a:p>
            <a:pPr>
              <a:buNone/>
            </a:pPr>
            <a:endParaRPr lang="en-US" sz="24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sz="2400" dirty="0" smtClean="0">
                <a:solidFill>
                  <a:schemeClr val="accent6">
                    <a:lumMod val="60000"/>
                    <a:lumOff val="40000"/>
                  </a:schemeClr>
                </a:solidFill>
                <a:effectLst>
                  <a:outerShdw blurRad="38100" dist="38100" dir="2700000" algn="tl">
                    <a:srgbClr val="000000">
                      <a:alpha val="43137"/>
                    </a:srgbClr>
                  </a:outerShdw>
                </a:effectLst>
                <a:latin typeface="+mj-lt"/>
              </a:rPr>
              <a:t>Upland Seepages and Spray Cliffs</a:t>
            </a:r>
          </a:p>
        </p:txBody>
      </p:sp>
      <p:pic>
        <p:nvPicPr>
          <p:cNvPr id="6146" name="Picture 2"/>
          <p:cNvPicPr>
            <a:picLocks noChangeAspect="1" noChangeArrowheads="1"/>
          </p:cNvPicPr>
          <p:nvPr/>
        </p:nvPicPr>
        <p:blipFill>
          <a:blip r:embed="rId3" cstate="print"/>
          <a:srcRect/>
          <a:stretch>
            <a:fillRect/>
          </a:stretch>
        </p:blipFill>
        <p:spPr bwMode="auto">
          <a:xfrm>
            <a:off x="5638800" y="3048000"/>
            <a:ext cx="3048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3" cstate="print"/>
          <a:srcRect l="1770" t="3800" r="1770" b="2290"/>
          <a:stretch>
            <a:fillRect/>
          </a:stretch>
        </p:blipFill>
        <p:spPr bwMode="auto">
          <a:xfrm>
            <a:off x="457200" y="228600"/>
            <a:ext cx="83058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smtClean="0">
                <a:solidFill>
                  <a:schemeClr val="accent3">
                    <a:lumMod val="60000"/>
                    <a:lumOff val="40000"/>
                  </a:schemeClr>
                </a:solidFill>
              </a:rPr>
              <a:t>Three major program functions:</a:t>
            </a:r>
          </a:p>
        </p:txBody>
      </p:sp>
      <p:sp>
        <p:nvSpPr>
          <p:cNvPr id="6147" name="Text Box 4"/>
          <p:cNvSpPr txBox="1">
            <a:spLocks noChangeArrowheads="1"/>
          </p:cNvSpPr>
          <p:nvPr/>
        </p:nvSpPr>
        <p:spPr bwMode="auto">
          <a:xfrm flipH="1">
            <a:off x="304800" y="1371600"/>
            <a:ext cx="6705600" cy="4462760"/>
          </a:xfrm>
          <a:prstGeom prst="rect">
            <a:avLst/>
          </a:prstGeom>
          <a:noFill/>
          <a:ln w="9525">
            <a:noFill/>
            <a:miter lim="800000"/>
            <a:headEnd/>
            <a:tailEnd/>
          </a:ln>
        </p:spPr>
        <p:txBody>
          <a:bodyPr wrap="square">
            <a:spAutoFit/>
          </a:bodyPr>
          <a:lstStyle/>
          <a:p>
            <a:pPr>
              <a:spcBef>
                <a:spcPts val="1200"/>
              </a:spcBef>
              <a:buFontTx/>
              <a:buChar char="•"/>
            </a:pPr>
            <a:r>
              <a:rPr lang="en-US" sz="2800" b="1" dirty="0">
                <a:solidFill>
                  <a:schemeClr val="accent6">
                    <a:lumMod val="60000"/>
                    <a:lumOff val="40000"/>
                  </a:schemeClr>
                </a:solidFill>
                <a:effectLst>
                  <a:outerShdw blurRad="38100" dist="38100" dir="2700000" algn="tl">
                    <a:srgbClr val="000000">
                      <a:alpha val="43137"/>
                    </a:srgbClr>
                  </a:outerShdw>
                </a:effectLst>
                <a:latin typeface="+mj-lt"/>
              </a:rPr>
              <a:t>Inventory</a:t>
            </a:r>
            <a:r>
              <a:rPr lang="en-US" sz="2800" dirty="0">
                <a:solidFill>
                  <a:schemeClr val="accent6">
                    <a:lumMod val="60000"/>
                    <a:lumOff val="40000"/>
                  </a:schemeClr>
                </a:solidFill>
                <a:effectLst>
                  <a:outerShdw blurRad="38100" dist="38100" dir="2700000" algn="tl">
                    <a:srgbClr val="000000">
                      <a:alpha val="43137"/>
                    </a:srgbClr>
                  </a:outerShdw>
                </a:effectLst>
                <a:latin typeface="+mj-lt"/>
              </a:rPr>
              <a:t> </a:t>
            </a: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0" lvl="3">
              <a:spcBef>
                <a:spcPts val="1200"/>
              </a:spcBef>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    - high quality natural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	communities</a:t>
            </a: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0" lvl="3">
              <a:spcBef>
                <a:spcPts val="1200"/>
              </a:spcBef>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    - rare </a:t>
            </a:r>
            <a:r>
              <a:rPr lang="en-US" sz="2800" dirty="0">
                <a:solidFill>
                  <a:schemeClr val="accent6">
                    <a:lumMod val="60000"/>
                    <a:lumOff val="40000"/>
                  </a:schemeClr>
                </a:solidFill>
                <a:effectLst>
                  <a:outerShdw blurRad="38100" dist="38100" dir="2700000" algn="tl">
                    <a:srgbClr val="000000">
                      <a:alpha val="43137"/>
                    </a:srgbClr>
                  </a:outerShdw>
                </a:effectLst>
                <a:latin typeface="+mj-lt"/>
              </a:rPr>
              <a:t>species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locations </a:t>
            </a:r>
            <a:endParaRPr lang="en-US" sz="2800" dirty="0">
              <a:solidFill>
                <a:schemeClr val="accent6">
                  <a:lumMod val="60000"/>
                  <a:lumOff val="40000"/>
                </a:schemeClr>
              </a:solidFill>
              <a:effectLst>
                <a:outerShdw blurRad="38100" dist="38100" dir="2700000" algn="tl">
                  <a:srgbClr val="000000">
                    <a:alpha val="43137"/>
                  </a:srgbClr>
                </a:outerShdw>
              </a:effectLst>
              <a:latin typeface="+mj-lt"/>
            </a:endParaRPr>
          </a:p>
          <a:p>
            <a:pPr marL="461963" lvl="3">
              <a:spcBef>
                <a:spcPts val="1200"/>
              </a:spcBef>
              <a:buFontTx/>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 significant </a:t>
            </a:r>
            <a:r>
              <a:rPr lang="en-US" sz="2800" dirty="0">
                <a:solidFill>
                  <a:schemeClr val="accent6">
                    <a:lumMod val="60000"/>
                    <a:lumOff val="40000"/>
                  </a:schemeClr>
                </a:solidFill>
                <a:effectLst>
                  <a:outerShdw blurRad="38100" dist="38100" dir="2700000" algn="tl">
                    <a:srgbClr val="000000">
                      <a:alpha val="43137"/>
                    </a:srgbClr>
                  </a:outerShdw>
                </a:effectLst>
                <a:latin typeface="+mj-lt"/>
              </a:rPr>
              <a:t>natural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areas</a:t>
            </a:r>
          </a:p>
          <a:p>
            <a:pPr marL="461963" lvl="3">
              <a:spcBef>
                <a:spcPts val="1200"/>
              </a:spcBef>
              <a:buFontTx/>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 wildlife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habitats</a:t>
            </a:r>
            <a:endParaRPr lang="en-US" sz="2800" dirty="0">
              <a:solidFill>
                <a:schemeClr val="accent6">
                  <a:lumMod val="60000"/>
                  <a:lumOff val="40000"/>
                </a:schemeClr>
              </a:solidFill>
              <a:effectLst>
                <a:outerShdw blurRad="38100" dist="38100" dir="2700000" algn="tl">
                  <a:srgbClr val="000000">
                    <a:alpha val="43137"/>
                  </a:srgbClr>
                </a:outerShdw>
              </a:effectLst>
              <a:latin typeface="+mj-lt"/>
            </a:endParaRPr>
          </a:p>
          <a:p>
            <a:pPr>
              <a:spcBef>
                <a:spcPts val="1200"/>
              </a:spcBef>
              <a:buFontTx/>
              <a:buChar char="•"/>
            </a:pPr>
            <a:r>
              <a:rPr lang="en-US" sz="2800" b="1" dirty="0" smtClean="0">
                <a:solidFill>
                  <a:schemeClr val="accent6">
                    <a:lumMod val="60000"/>
                    <a:lumOff val="40000"/>
                  </a:schemeClr>
                </a:solidFill>
                <a:effectLst>
                  <a:outerShdw blurRad="38100" dist="38100" dir="2700000" algn="tl">
                    <a:srgbClr val="000000">
                      <a:alpha val="43137"/>
                    </a:srgbClr>
                  </a:outerShdw>
                </a:effectLst>
                <a:latin typeface="+mj-lt"/>
              </a:rPr>
              <a:t>Share</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 </a:t>
            </a:r>
            <a:r>
              <a:rPr lang="en-US" sz="2800" dirty="0">
                <a:solidFill>
                  <a:schemeClr val="accent6">
                    <a:lumMod val="60000"/>
                    <a:lumOff val="40000"/>
                  </a:schemeClr>
                </a:solidFill>
                <a:effectLst>
                  <a:outerShdw blurRad="38100" dist="38100" dir="2700000" algn="tl">
                    <a:srgbClr val="000000">
                      <a:alpha val="43137"/>
                    </a:srgbClr>
                  </a:outerShdw>
                </a:effectLst>
                <a:latin typeface="+mj-lt"/>
              </a:rPr>
              <a:t>the Information</a:t>
            </a:r>
          </a:p>
          <a:p>
            <a:pPr>
              <a:spcBef>
                <a:spcPts val="1200"/>
              </a:spcBef>
              <a:buFontTx/>
              <a:buChar cha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Support </a:t>
            </a:r>
            <a:r>
              <a:rPr lang="en-US" sz="2800" b="1" dirty="0" smtClean="0">
                <a:solidFill>
                  <a:schemeClr val="accent6">
                    <a:lumMod val="60000"/>
                    <a:lumOff val="40000"/>
                  </a:schemeClr>
                </a:solidFill>
                <a:effectLst>
                  <a:outerShdw blurRad="38100" dist="38100" dir="2700000" algn="tl">
                    <a:srgbClr val="000000">
                      <a:alpha val="43137"/>
                    </a:srgbClr>
                  </a:outerShdw>
                </a:effectLst>
                <a:latin typeface="+mj-lt"/>
              </a:rPr>
              <a:t>Conservation </a:t>
            </a:r>
            <a:endParaRPr lang="en-US" sz="1400" b="1" dirty="0">
              <a:solidFill>
                <a:schemeClr val="accent6">
                  <a:lumMod val="60000"/>
                  <a:lumOff val="40000"/>
                </a:schemeClr>
              </a:solidFill>
              <a:effectLst>
                <a:outerShdw blurRad="38100" dist="38100" dir="2700000" algn="tl">
                  <a:srgbClr val="000000">
                    <a:alpha val="43137"/>
                  </a:srgbClr>
                </a:outerShdw>
              </a:effectLst>
              <a:latin typeface="+mj-lt"/>
            </a:endParaRPr>
          </a:p>
        </p:txBody>
      </p:sp>
      <p:pic>
        <p:nvPicPr>
          <p:cNvPr id="5" name="Picture 7" descr="bearwallowfalls"/>
          <p:cNvPicPr>
            <a:picLocks noChangeAspect="1" noChangeArrowheads="1"/>
          </p:cNvPicPr>
          <p:nvPr/>
        </p:nvPicPr>
        <p:blipFill>
          <a:blip r:embed="rId3" cstate="screen"/>
          <a:srcRect/>
          <a:stretch>
            <a:fillRect/>
          </a:stretch>
        </p:blipFill>
        <p:spPr bwMode="auto">
          <a:xfrm>
            <a:off x="6172200" y="2133600"/>
            <a:ext cx="2772005"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Take Home Messages</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304800" y="1600200"/>
            <a:ext cx="8382000" cy="4709160"/>
          </a:xfrm>
        </p:spPr>
        <p:txBody>
          <a:bodyPr>
            <a:normAutofit lnSpcReduction="10000"/>
          </a:bodyPr>
          <a:lstStyle/>
          <a:p>
            <a:pPr>
              <a:buFont typeface="Wingdings" pitchFamily="2" charset="2"/>
              <a:buChar char="§"/>
            </a:pPr>
            <a:r>
              <a:rPr lang="en-US" dirty="0" smtClean="0">
                <a:solidFill>
                  <a:schemeClr val="accent6">
                    <a:lumMod val="40000"/>
                    <a:lumOff val="60000"/>
                  </a:schemeClr>
                </a:solidFill>
                <a:effectLst>
                  <a:outerShdw blurRad="38100" dist="38100" dir="2700000" algn="tl">
                    <a:srgbClr val="000000">
                      <a:alpha val="43137"/>
                    </a:srgbClr>
                  </a:outerShdw>
                </a:effectLst>
                <a:latin typeface="+mj-lt"/>
              </a:rPr>
              <a:t>Identifies not just vulnerable habitats, but also those with resilience</a:t>
            </a:r>
          </a:p>
          <a:p>
            <a:pPr>
              <a:buNone/>
            </a:pPr>
            <a:endParaRPr lang="en-US" dirty="0" smtClean="0">
              <a:solidFill>
                <a:schemeClr val="accent6">
                  <a:lumMod val="40000"/>
                  <a:lumOff val="6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dirty="0" smtClean="0">
                <a:solidFill>
                  <a:schemeClr val="accent6">
                    <a:lumMod val="40000"/>
                    <a:lumOff val="60000"/>
                  </a:schemeClr>
                </a:solidFill>
                <a:effectLst>
                  <a:outerShdw blurRad="38100" dist="38100" dir="2700000" algn="tl">
                    <a:srgbClr val="000000">
                      <a:alpha val="43137"/>
                    </a:srgbClr>
                  </a:outerShdw>
                </a:effectLst>
                <a:latin typeface="+mj-lt"/>
              </a:rPr>
              <a:t>We shouldn’t abandon highly threatened ecosystems, habitats, or species</a:t>
            </a:r>
          </a:p>
          <a:p>
            <a:pPr>
              <a:buNone/>
            </a:pPr>
            <a:endParaRPr lang="en-US" dirty="0" smtClean="0">
              <a:solidFill>
                <a:schemeClr val="accent6">
                  <a:lumMod val="40000"/>
                  <a:lumOff val="6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dirty="0" smtClean="0">
                <a:solidFill>
                  <a:schemeClr val="accent6">
                    <a:lumMod val="40000"/>
                    <a:lumOff val="60000"/>
                  </a:schemeClr>
                </a:solidFill>
                <a:effectLst>
                  <a:outerShdw blurRad="38100" dist="38100" dir="2700000" algn="tl">
                    <a:srgbClr val="000000">
                      <a:alpha val="43137"/>
                    </a:srgbClr>
                  </a:outerShdw>
                </a:effectLst>
                <a:latin typeface="+mj-lt"/>
              </a:rPr>
              <a:t>Recommended Interventions are things we should be doing anyway</a:t>
            </a:r>
          </a:p>
          <a:p>
            <a:pPr>
              <a:buNone/>
            </a:pPr>
            <a:endParaRPr lang="en-US" dirty="0" smtClean="0">
              <a:solidFill>
                <a:schemeClr val="accent6">
                  <a:lumMod val="40000"/>
                  <a:lumOff val="60000"/>
                </a:schemeClr>
              </a:solidFill>
              <a:effectLst>
                <a:outerShdw blurRad="38100" dist="38100" dir="2700000" algn="tl">
                  <a:srgbClr val="000000">
                    <a:alpha val="43137"/>
                  </a:srgbClr>
                </a:outerShdw>
              </a:effectLst>
              <a:latin typeface="+mj-lt"/>
            </a:endParaRPr>
          </a:p>
          <a:p>
            <a:pPr>
              <a:buFont typeface="Wingdings" pitchFamily="2" charset="2"/>
              <a:buChar char="§"/>
            </a:pPr>
            <a:r>
              <a:rPr lang="en-US" dirty="0" smtClean="0">
                <a:solidFill>
                  <a:schemeClr val="accent6">
                    <a:lumMod val="40000"/>
                    <a:lumOff val="60000"/>
                  </a:schemeClr>
                </a:solidFill>
                <a:effectLst>
                  <a:outerShdw blurRad="38100" dist="38100" dir="2700000" algn="tl">
                    <a:srgbClr val="000000">
                      <a:alpha val="43137"/>
                    </a:srgbClr>
                  </a:outerShdw>
                </a:effectLst>
                <a:latin typeface="+mj-lt"/>
              </a:rPr>
              <a:t>Climate Change is not the only threat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752600"/>
          </a:xfrm>
        </p:spPr>
        <p:txBody>
          <a:bodyPr>
            <a:noAutofit/>
          </a:bodyPr>
          <a:lstStyle/>
          <a:p>
            <a:r>
              <a:rPr lang="en-US" sz="5400" dirty="0" smtClean="0">
                <a:solidFill>
                  <a:schemeClr val="accent3">
                    <a:lumMod val="60000"/>
                    <a:lumOff val="40000"/>
                  </a:schemeClr>
                </a:solidFill>
              </a:rPr>
              <a:t>Opportunity for </a:t>
            </a:r>
            <a:r>
              <a:rPr lang="en-US" sz="5400" dirty="0" smtClean="0">
                <a:solidFill>
                  <a:schemeClr val="accent3">
                    <a:lumMod val="60000"/>
                    <a:lumOff val="40000"/>
                  </a:schemeClr>
                </a:solidFill>
              </a:rPr>
              <a:t>Collaboration and Partnership</a:t>
            </a:r>
            <a:endParaRPr lang="en-US" sz="5400" dirty="0">
              <a:solidFill>
                <a:schemeClr val="accent3">
                  <a:lumMod val="60000"/>
                  <a:lumOff val="40000"/>
                </a:schemeClr>
              </a:solidFill>
            </a:endParaRPr>
          </a:p>
        </p:txBody>
      </p:sp>
      <p:sp>
        <p:nvSpPr>
          <p:cNvPr id="8" name="Rectangle 7"/>
          <p:cNvSpPr/>
          <p:nvPr/>
        </p:nvSpPr>
        <p:spPr>
          <a:xfrm>
            <a:off x="457200" y="5486400"/>
            <a:ext cx="81534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US" sz="4800" dirty="0" smtClean="0">
                <a:hlinkClick r:id="rId3"/>
              </a:rPr>
              <a:t>www.climatechange.nc.gov</a:t>
            </a:r>
            <a:endParaRPr lang="en-US" sz="2400" dirty="0" smtClean="0"/>
          </a:p>
        </p:txBody>
      </p:sp>
      <p:sp>
        <p:nvSpPr>
          <p:cNvPr id="5" name="TextBox 4"/>
          <p:cNvSpPr txBox="1"/>
          <p:nvPr/>
        </p:nvSpPr>
        <p:spPr>
          <a:xfrm>
            <a:off x="1735800" y="4267200"/>
            <a:ext cx="5808000" cy="954107"/>
          </a:xfrm>
          <a:prstGeom prst="rect">
            <a:avLst/>
          </a:prstGeom>
          <a:noFill/>
        </p:spPr>
        <p:txBody>
          <a:bodyPr wrap="none" rtlCol="0">
            <a:spAutoFit/>
          </a:bodyPr>
          <a:lstStyle/>
          <a:p>
            <a:pPr algn="ct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Draft reports for all Ecosystems </a:t>
            </a:r>
          </a:p>
          <a:p>
            <a:pPr algn="ct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can be viewed online.</a:t>
            </a:r>
            <a:endParaRPr lang="en-US" sz="2800" dirty="0">
              <a:solidFill>
                <a:schemeClr val="accent6">
                  <a:lumMod val="60000"/>
                  <a:lumOff val="4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PT6E.png"/>
          <p:cNvPicPr>
            <a:picLocks noChangeAspect="1"/>
          </p:cNvPicPr>
          <p:nvPr/>
        </p:nvPicPr>
        <p:blipFill>
          <a:blip r:embed="rId3" cstate="print"/>
          <a:srcRect/>
          <a:stretch>
            <a:fillRect/>
          </a:stretch>
        </p:blipFill>
        <p:spPr bwMode="auto">
          <a:xfrm>
            <a:off x="-69427" y="76200"/>
            <a:ext cx="9213427"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0" y="0"/>
            <a:ext cx="9190053" cy="6858000"/>
          </a:xfrm>
          <a:prstGeom prst="rect">
            <a:avLst/>
          </a:prstGeom>
          <a:noFill/>
          <a:ln w="9525">
            <a:noFill/>
            <a:miter lim="800000"/>
            <a:headEnd/>
            <a:tailEnd/>
          </a:ln>
          <a:effectLst/>
        </p:spPr>
      </p:pic>
      <p:sp>
        <p:nvSpPr>
          <p:cNvPr id="2" name="Title 1"/>
          <p:cNvSpPr>
            <a:spLocks noGrp="1"/>
          </p:cNvSpPr>
          <p:nvPr>
            <p:ph type="title"/>
          </p:nvPr>
        </p:nvSpPr>
        <p:spPr>
          <a:xfrm>
            <a:off x="762000" y="4419600"/>
            <a:ext cx="8229600" cy="1143000"/>
          </a:xfrm>
        </p:spPr>
        <p:txBody>
          <a:bodyPr>
            <a:normAutofit/>
          </a:bodyPr>
          <a:lstStyle/>
          <a:p>
            <a:r>
              <a:rPr lang="en-US" sz="6600" dirty="0" smtClean="0">
                <a:solidFill>
                  <a:schemeClr val="accent1">
                    <a:lumMod val="20000"/>
                    <a:lumOff val="80000"/>
                  </a:schemeClr>
                </a:solidFill>
              </a:rPr>
              <a:t>Questions?</a:t>
            </a:r>
            <a:endParaRPr lang="en-US" sz="6600"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defRPr/>
            </a:pPr>
            <a:r>
              <a:rPr lang="en-US" sz="4800" b="1" dirty="0" smtClean="0">
                <a:solidFill>
                  <a:schemeClr val="accent3">
                    <a:lumMod val="60000"/>
                    <a:lumOff val="40000"/>
                  </a:schemeClr>
                </a:solidFill>
              </a:rPr>
              <a:t>DENR  </a:t>
            </a:r>
            <a:r>
              <a:rPr lang="en-US" sz="4800" b="1" dirty="0" smtClean="0">
                <a:solidFill>
                  <a:schemeClr val="accent3">
                    <a:lumMod val="60000"/>
                    <a:lumOff val="40000"/>
                  </a:schemeClr>
                </a:solidFill>
              </a:rPr>
              <a:t>Climate Change Strategic </a:t>
            </a:r>
            <a:r>
              <a:rPr lang="en-US" sz="4800" b="1" dirty="0" smtClean="0">
                <a:solidFill>
                  <a:schemeClr val="accent3">
                    <a:lumMod val="60000"/>
                    <a:lumOff val="40000"/>
                  </a:schemeClr>
                </a:solidFill>
              </a:rPr>
              <a:t>Plan</a:t>
            </a:r>
          </a:p>
        </p:txBody>
      </p:sp>
      <p:sp>
        <p:nvSpPr>
          <p:cNvPr id="3" name="Content Placeholder 2"/>
          <p:cNvSpPr>
            <a:spLocks noGrp="1"/>
          </p:cNvSpPr>
          <p:nvPr>
            <p:ph idx="1"/>
          </p:nvPr>
        </p:nvSpPr>
        <p:spPr>
          <a:xfrm>
            <a:off x="457200" y="1981200"/>
            <a:ext cx="8077200" cy="4495800"/>
          </a:xfrm>
        </p:spPr>
        <p:txBody>
          <a:bodyPr>
            <a:normAutofit fontScale="92500"/>
          </a:bodyPr>
          <a:lstStyle/>
          <a:p>
            <a:pPr marL="274320" indent="-274320" algn="ctr" eaLnBrk="1" fontAlgn="auto" hangingPunct="1">
              <a:spcAft>
                <a:spcPts val="0"/>
              </a:spcAft>
              <a:buFont typeface="Wingdings 2" pitchFamily="18" charset="2"/>
              <a:buNone/>
              <a:defRPr/>
            </a:pPr>
            <a:r>
              <a:rPr lang="en-US" sz="4800" dirty="0" smtClean="0">
                <a:solidFill>
                  <a:schemeClr val="tx1">
                    <a:lumMod val="95000"/>
                  </a:schemeClr>
                </a:solidFill>
                <a:effectLst>
                  <a:outerShdw blurRad="38100" dist="38100" dir="2700000" algn="tl">
                    <a:srgbClr val="000000">
                      <a:alpha val="43137"/>
                    </a:srgbClr>
                  </a:outerShdw>
                </a:effectLst>
                <a:latin typeface="+mj-lt"/>
              </a:rPr>
              <a:t>Goal:</a:t>
            </a:r>
            <a:r>
              <a:rPr lang="en-US" sz="4000" dirty="0" smtClean="0">
                <a:solidFill>
                  <a:schemeClr val="tx1">
                    <a:lumMod val="95000"/>
                  </a:schemeClr>
                </a:solidFill>
                <a:effectLst>
                  <a:outerShdw blurRad="38100" dist="38100" dir="2700000" algn="tl">
                    <a:srgbClr val="000000">
                      <a:alpha val="43137"/>
                    </a:srgbClr>
                  </a:outerShdw>
                </a:effectLst>
                <a:latin typeface="+mj-lt"/>
              </a:rPr>
              <a:t> </a:t>
            </a:r>
          </a:p>
          <a:p>
            <a:pPr marL="274320" indent="-274320" algn="ctr" eaLnBrk="1" fontAlgn="auto" hangingPunct="1">
              <a:spcAft>
                <a:spcPts val="0"/>
              </a:spcAft>
              <a:buFont typeface="Wingdings 2" pitchFamily="18" charset="2"/>
              <a:buNone/>
              <a:defRPr/>
            </a:pPr>
            <a:r>
              <a:rPr lang="en-US" sz="4000" dirty="0" smtClean="0">
                <a:solidFill>
                  <a:schemeClr val="tx1">
                    <a:lumMod val="95000"/>
                  </a:schemeClr>
                </a:solidFill>
                <a:effectLst>
                  <a:outerShdw blurRad="38100" dist="38100" dir="2700000" algn="tl">
                    <a:srgbClr val="000000">
                      <a:alpha val="43137"/>
                    </a:srgbClr>
                  </a:outerShdw>
                </a:effectLst>
                <a:latin typeface="+mj-lt"/>
              </a:rPr>
              <a:t>  Address climate change in a comprehensive way, using </a:t>
            </a:r>
            <a:r>
              <a:rPr lang="en-US" sz="4000" u="sng" dirty="0" smtClean="0">
                <a:solidFill>
                  <a:schemeClr val="accent6">
                    <a:lumMod val="60000"/>
                    <a:lumOff val="40000"/>
                  </a:schemeClr>
                </a:solidFill>
                <a:effectLst>
                  <a:outerShdw blurRad="38100" dist="38100" dir="2700000" algn="tl">
                    <a:srgbClr val="000000">
                      <a:alpha val="43137"/>
                    </a:srgbClr>
                  </a:outerShdw>
                </a:effectLst>
                <a:latin typeface="+mj-lt"/>
              </a:rPr>
              <a:t>mitigation</a:t>
            </a:r>
            <a:r>
              <a:rPr lang="en-US" sz="4000" dirty="0" smtClean="0">
                <a:solidFill>
                  <a:schemeClr val="tx1">
                    <a:lumMod val="95000"/>
                  </a:schemeClr>
                </a:solidFill>
                <a:effectLst>
                  <a:outerShdw blurRad="38100" dist="38100" dir="2700000" algn="tl">
                    <a:srgbClr val="000000">
                      <a:alpha val="43137"/>
                    </a:srgbClr>
                  </a:outerShdw>
                </a:effectLst>
                <a:latin typeface="+mj-lt"/>
              </a:rPr>
              <a:t> and </a:t>
            </a:r>
            <a:r>
              <a:rPr lang="en-US" sz="4000" u="sng" dirty="0" smtClean="0">
                <a:solidFill>
                  <a:schemeClr val="accent6">
                    <a:lumMod val="60000"/>
                    <a:lumOff val="40000"/>
                  </a:schemeClr>
                </a:solidFill>
                <a:effectLst>
                  <a:outerShdw blurRad="38100" dist="38100" dir="2700000" algn="tl">
                    <a:srgbClr val="000000">
                      <a:alpha val="43137"/>
                    </a:srgbClr>
                  </a:outerShdw>
                </a:effectLst>
                <a:latin typeface="+mj-lt"/>
              </a:rPr>
              <a:t>adaptation</a:t>
            </a:r>
            <a:r>
              <a:rPr lang="en-US" sz="4000" dirty="0" smtClean="0">
                <a:solidFill>
                  <a:schemeClr val="tx1">
                    <a:lumMod val="95000"/>
                  </a:schemeClr>
                </a:solidFill>
                <a:effectLst>
                  <a:outerShdw blurRad="38100" dist="38100" dir="2700000" algn="tl">
                    <a:srgbClr val="000000">
                      <a:alpha val="43137"/>
                    </a:srgbClr>
                  </a:outerShdw>
                </a:effectLst>
                <a:latin typeface="+mj-lt"/>
              </a:rPr>
              <a:t> strategies to increase resilience of North Carolina’s resources to these complex changes. </a:t>
            </a:r>
            <a:endParaRPr lang="en-US" sz="3200" dirty="0" smtClean="0">
              <a:solidFill>
                <a:schemeClr val="tx1">
                  <a:lumMod val="95000"/>
                </a:schemeClr>
              </a:solidFill>
              <a:effectLst>
                <a:outerShdw blurRad="38100" dist="38100" dir="2700000" algn="tl">
                  <a:srgbClr val="000000">
                    <a:alpha val="43137"/>
                  </a:srgbClr>
                </a:outerShdw>
              </a:effectLst>
              <a:latin typeface="+mj-lt"/>
            </a:endParaRPr>
          </a:p>
          <a:p>
            <a:pPr marL="274320" indent="-274320" eaLnBrk="1" fontAlgn="auto" hangingPunct="1">
              <a:spcAft>
                <a:spcPts val="0"/>
              </a:spcAft>
              <a:buFont typeface="Wingdings 2"/>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457200"/>
            <a:ext cx="8610600" cy="838200"/>
          </a:xfrm>
        </p:spPr>
        <p:txBody>
          <a:bodyPr>
            <a:noAutofit/>
          </a:bodyPr>
          <a:lstStyle/>
          <a:p>
            <a:pPr eaLnBrk="1" hangingPunct="1">
              <a:defRPr/>
            </a:pPr>
            <a:r>
              <a:rPr lang="en-US" sz="3600" b="1" dirty="0" smtClean="0">
                <a:solidFill>
                  <a:schemeClr val="accent3">
                    <a:lumMod val="60000"/>
                    <a:lumOff val="40000"/>
                  </a:schemeClr>
                </a:solidFill>
              </a:rPr>
              <a:t>NC DENR Climate Change Initiative</a:t>
            </a:r>
            <a:r>
              <a:rPr lang="en-US" sz="3600" dirty="0" smtClean="0">
                <a:solidFill>
                  <a:schemeClr val="accent3">
                    <a:lumMod val="60000"/>
                    <a:lumOff val="40000"/>
                  </a:schemeClr>
                </a:solidFill>
              </a:rPr>
              <a:t/>
            </a:r>
            <a:br>
              <a:rPr lang="en-US" sz="3600" dirty="0" smtClean="0">
                <a:solidFill>
                  <a:schemeClr val="accent3">
                    <a:lumMod val="60000"/>
                    <a:lumOff val="40000"/>
                  </a:schemeClr>
                </a:solidFill>
              </a:rPr>
            </a:br>
            <a:r>
              <a:rPr lang="en-US" sz="3600" b="1" i="1" dirty="0" smtClean="0">
                <a:solidFill>
                  <a:schemeClr val="accent3">
                    <a:lumMod val="60000"/>
                    <a:lumOff val="40000"/>
                  </a:schemeClr>
                </a:solidFill>
              </a:rPr>
              <a:t>Overview</a:t>
            </a:r>
            <a:endParaRPr lang="en-US" sz="3600" dirty="0" smtClean="0">
              <a:solidFill>
                <a:schemeClr val="accent3">
                  <a:lumMod val="60000"/>
                  <a:lumOff val="40000"/>
                </a:schemeClr>
              </a:solidFill>
            </a:endParaRPr>
          </a:p>
        </p:txBody>
      </p:sp>
      <p:graphicFrame>
        <p:nvGraphicFramePr>
          <p:cNvPr id="8" name="Content Placeholder 7"/>
          <p:cNvGraphicFramePr>
            <a:graphicFrameLocks noGrp="1"/>
          </p:cNvGraphicFramePr>
          <p:nvPr>
            <p:ph idx="1"/>
          </p:nvPr>
        </p:nvGraphicFramePr>
        <p:xfrm>
          <a:off x="457200" y="1752600"/>
          <a:ext cx="8229600" cy="4800600"/>
        </p:xfrm>
        <a:graphic>
          <a:graphicData uri="http://schemas.openxmlformats.org/drawingml/2006/table">
            <a:tbl>
              <a:tblPr firstRow="1" bandRow="1">
                <a:tableStyleId>{5C22544A-7EE6-4342-B048-85BDC9FD1C3A}</a:tableStyleId>
              </a:tblPr>
              <a:tblGrid>
                <a:gridCol w="4114800"/>
                <a:gridCol w="4114800"/>
              </a:tblGrid>
              <a:tr h="175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effectLst>
                            <a:outerShdw blurRad="38100" dist="38100" dir="2700000" algn="tl">
                              <a:srgbClr val="000000">
                                <a:alpha val="43137"/>
                              </a:srgbClr>
                            </a:outerShdw>
                          </a:effectLst>
                          <a:latin typeface="+mj-lt"/>
                          <a:ea typeface="+mn-ea"/>
                          <a:cs typeface="+mn-cs"/>
                        </a:rPr>
                        <a:t>Mitigation Strategies:</a:t>
                      </a:r>
                      <a:r>
                        <a:rPr lang="en-US" sz="1800" b="1" kern="1200" dirty="0" smtClean="0">
                          <a:solidFill>
                            <a:schemeClr val="lt1"/>
                          </a:solidFill>
                          <a:effectLst>
                            <a:outerShdw blurRad="38100" dist="38100" dir="2700000" algn="tl">
                              <a:srgbClr val="000000">
                                <a:alpha val="43137"/>
                              </a:srgbClr>
                            </a:outerShdw>
                          </a:effectLst>
                          <a:latin typeface="+mj-lt"/>
                          <a:ea typeface="+mn-ea"/>
                          <a:cs typeface="+mn-cs"/>
                        </a:rPr>
                        <a:t/>
                      </a:r>
                      <a:br>
                        <a:rPr lang="en-US" sz="1800" b="1" kern="1200" dirty="0" smtClean="0">
                          <a:solidFill>
                            <a:schemeClr val="lt1"/>
                          </a:solidFill>
                          <a:effectLst>
                            <a:outerShdw blurRad="38100" dist="38100" dir="2700000" algn="tl">
                              <a:srgbClr val="000000">
                                <a:alpha val="43137"/>
                              </a:srgbClr>
                            </a:outerShdw>
                          </a:effectLst>
                          <a:latin typeface="+mj-lt"/>
                          <a:ea typeface="+mn-ea"/>
                          <a:cs typeface="+mn-cs"/>
                        </a:rPr>
                      </a:br>
                      <a:endParaRPr lang="en-US" sz="1800" b="1" kern="1200" dirty="0" smtClean="0">
                        <a:solidFill>
                          <a:schemeClr val="lt1"/>
                        </a:solidFill>
                        <a:effectLst>
                          <a:outerShdw blurRad="38100" dist="38100" dir="2700000" algn="tl">
                            <a:srgbClr val="000000">
                              <a:alpha val="43137"/>
                            </a:srgbClr>
                          </a:outerShdw>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effectLst>
                            <a:outerShdw blurRad="38100" dist="38100" dir="2700000" algn="tl">
                              <a:srgbClr val="000000">
                                <a:alpha val="43137"/>
                              </a:srgbClr>
                            </a:outerShdw>
                          </a:effectLst>
                          <a:latin typeface="+mj-lt"/>
                          <a:ea typeface="+mn-ea"/>
                          <a:cs typeface="+mn-cs"/>
                        </a:rPr>
                        <a:t>Reduce Greenhouse Gas contributions to climate change.</a:t>
                      </a:r>
                    </a:p>
                    <a:p>
                      <a:endParaRPr lang="en-US" dirty="0">
                        <a:effectLst>
                          <a:outerShdw blurRad="38100" dist="38100" dir="2700000" algn="tl">
                            <a:srgbClr val="000000">
                              <a:alpha val="43137"/>
                            </a:srgbClr>
                          </a:outerShdw>
                        </a:effectLst>
                        <a:latin typeface="+mj-lt"/>
                      </a:endParaRPr>
                    </a:p>
                  </a:txBody>
                  <a:tcPr>
                    <a:solidFill>
                      <a:schemeClr val="accent3">
                        <a:lumMod val="75000"/>
                      </a:schemeClr>
                    </a:solidFill>
                  </a:tcPr>
                </a:tc>
                <a:tc>
                  <a:txBody>
                    <a:bodyPr/>
                    <a:lstStyle/>
                    <a:p>
                      <a:r>
                        <a:rPr lang="en-US" sz="2400" b="1" kern="1200" dirty="0" smtClean="0">
                          <a:solidFill>
                            <a:schemeClr val="lt1"/>
                          </a:solidFill>
                          <a:effectLst>
                            <a:outerShdw blurRad="38100" dist="38100" dir="2700000" algn="tl">
                              <a:srgbClr val="000000">
                                <a:alpha val="43137"/>
                              </a:srgbClr>
                            </a:outerShdw>
                          </a:effectLst>
                          <a:latin typeface="+mj-lt"/>
                          <a:ea typeface="+mn-ea"/>
                          <a:cs typeface="+mn-cs"/>
                        </a:rPr>
                        <a:t>Adaptation Strategies:</a:t>
                      </a:r>
                      <a:r>
                        <a:rPr lang="en-US" sz="1800" b="1" kern="1200" dirty="0" smtClean="0">
                          <a:solidFill>
                            <a:schemeClr val="lt1"/>
                          </a:solidFill>
                          <a:effectLst>
                            <a:outerShdw blurRad="38100" dist="38100" dir="2700000" algn="tl">
                              <a:srgbClr val="000000">
                                <a:alpha val="43137"/>
                              </a:srgbClr>
                            </a:outerShdw>
                          </a:effectLst>
                          <a:latin typeface="+mj-lt"/>
                          <a:ea typeface="+mn-ea"/>
                          <a:cs typeface="+mn-cs"/>
                        </a:rPr>
                        <a:t/>
                      </a:r>
                      <a:br>
                        <a:rPr lang="en-US" sz="1800" b="1" kern="1200" dirty="0" smtClean="0">
                          <a:solidFill>
                            <a:schemeClr val="lt1"/>
                          </a:solidFill>
                          <a:effectLst>
                            <a:outerShdw blurRad="38100" dist="38100" dir="2700000" algn="tl">
                              <a:srgbClr val="000000">
                                <a:alpha val="43137"/>
                              </a:srgbClr>
                            </a:outerShdw>
                          </a:effectLst>
                          <a:latin typeface="+mj-lt"/>
                          <a:ea typeface="+mn-ea"/>
                          <a:cs typeface="+mn-cs"/>
                        </a:rPr>
                      </a:br>
                      <a:endParaRPr lang="en-US" sz="1800" b="1" kern="1200" dirty="0" smtClean="0">
                        <a:solidFill>
                          <a:schemeClr val="lt1"/>
                        </a:solidFill>
                        <a:effectLst>
                          <a:outerShdw blurRad="38100" dist="38100" dir="2700000" algn="tl">
                            <a:srgbClr val="000000">
                              <a:alpha val="43137"/>
                            </a:srgbClr>
                          </a:outerShdw>
                        </a:effectLst>
                        <a:latin typeface="+mj-lt"/>
                        <a:ea typeface="+mn-ea"/>
                        <a:cs typeface="+mn-cs"/>
                      </a:endParaRPr>
                    </a:p>
                    <a:p>
                      <a:r>
                        <a:rPr lang="en-US" sz="1800" b="0" kern="1200" dirty="0" smtClean="0">
                          <a:solidFill>
                            <a:schemeClr val="lt1"/>
                          </a:solidFill>
                          <a:effectLst>
                            <a:outerShdw blurRad="38100" dist="38100" dir="2700000" algn="tl">
                              <a:srgbClr val="000000">
                                <a:alpha val="43137"/>
                              </a:srgbClr>
                            </a:outerShdw>
                          </a:effectLst>
                          <a:latin typeface="+mj-lt"/>
                          <a:ea typeface="+mn-ea"/>
                          <a:cs typeface="+mn-cs"/>
                        </a:rPr>
                        <a:t>Proactively prepare for and adapt to changes we can’t prevent.</a:t>
                      </a:r>
                      <a:endParaRPr lang="en-US" b="0" dirty="0">
                        <a:effectLst>
                          <a:outerShdw blurRad="38100" dist="38100" dir="2700000" algn="tl">
                            <a:srgbClr val="000000">
                              <a:alpha val="43137"/>
                            </a:srgbClr>
                          </a:outerShdw>
                        </a:effectLst>
                        <a:latin typeface="+mj-lt"/>
                      </a:endParaRPr>
                    </a:p>
                  </a:txBody>
                  <a:tcPr>
                    <a:solidFill>
                      <a:schemeClr val="accent3">
                        <a:lumMod val="75000"/>
                      </a:schemeClr>
                    </a:solidFill>
                  </a:tcPr>
                </a:tc>
              </a:tr>
              <a:tr h="3042324">
                <a:tc>
                  <a:txBody>
                    <a:bodyPr/>
                    <a:lstStyle/>
                    <a:p>
                      <a:r>
                        <a:rPr lang="en-US" sz="1800" b="1" kern="1200" dirty="0" smtClean="0">
                          <a:solidFill>
                            <a:schemeClr val="dk1"/>
                          </a:solidFill>
                          <a:effectLst/>
                          <a:latin typeface="+mj-lt"/>
                          <a:ea typeface="+mn-ea"/>
                          <a:cs typeface="+mn-cs"/>
                        </a:rPr>
                        <a:t>Mitigation Sectors</a:t>
                      </a:r>
                      <a:endParaRPr lang="en-US" sz="1800" kern="1200" dirty="0" smtClean="0">
                        <a:solidFill>
                          <a:schemeClr val="dk1"/>
                        </a:solidFill>
                        <a:effectLst/>
                        <a:latin typeface="+mj-lt"/>
                        <a:ea typeface="+mn-ea"/>
                        <a:cs typeface="+mn-cs"/>
                      </a:endParaRPr>
                    </a:p>
                    <a:p>
                      <a:pPr lvl="0">
                        <a:buFont typeface="Arial" pitchFamily="34" charset="0"/>
                        <a:buChar char="•"/>
                      </a:pPr>
                      <a:r>
                        <a:rPr lang="en-US" sz="1800" kern="1200" dirty="0" smtClean="0">
                          <a:solidFill>
                            <a:schemeClr val="dk1"/>
                          </a:solidFill>
                          <a:effectLst/>
                          <a:latin typeface="+mj-lt"/>
                          <a:ea typeface="+mn-ea"/>
                          <a:cs typeface="+mn-cs"/>
                        </a:rPr>
                        <a:t>Greenhouse Gas Emissions                 Regulation and Tracking</a:t>
                      </a:r>
                    </a:p>
                    <a:p>
                      <a:pPr lvl="0">
                        <a:buFont typeface="Arial" pitchFamily="34" charset="0"/>
                        <a:buChar char="•"/>
                      </a:pPr>
                      <a:r>
                        <a:rPr lang="en-US" sz="1800" kern="1200" dirty="0" smtClean="0">
                          <a:solidFill>
                            <a:schemeClr val="dk1"/>
                          </a:solidFill>
                          <a:effectLst/>
                          <a:latin typeface="+mj-lt"/>
                          <a:ea typeface="+mn-ea"/>
                          <a:cs typeface="+mn-cs"/>
                        </a:rPr>
                        <a:t>Greenhouse Gas Emissions Reduction</a:t>
                      </a:r>
                    </a:p>
                    <a:p>
                      <a:pPr lvl="0">
                        <a:buFont typeface="Arial" pitchFamily="34" charset="0"/>
                        <a:buChar char="•"/>
                      </a:pPr>
                      <a:r>
                        <a:rPr lang="en-US" sz="1800" kern="1200" dirty="0" smtClean="0">
                          <a:solidFill>
                            <a:schemeClr val="dk1"/>
                          </a:solidFill>
                          <a:effectLst/>
                          <a:latin typeface="+mj-lt"/>
                          <a:ea typeface="+mn-ea"/>
                          <a:cs typeface="+mn-cs"/>
                        </a:rPr>
                        <a:t>Green Energy Development </a:t>
                      </a:r>
                    </a:p>
                    <a:p>
                      <a:pPr lvl="0">
                        <a:buFont typeface="Arial" pitchFamily="34" charset="0"/>
                        <a:buChar char="•"/>
                      </a:pPr>
                      <a:r>
                        <a:rPr lang="en-US" sz="1800" kern="1200" dirty="0" smtClean="0">
                          <a:solidFill>
                            <a:schemeClr val="dk1"/>
                          </a:solidFill>
                          <a:effectLst/>
                          <a:latin typeface="+mj-lt"/>
                          <a:ea typeface="+mn-ea"/>
                          <a:cs typeface="+mn-cs"/>
                        </a:rPr>
                        <a:t>Carbon Sequestration</a:t>
                      </a:r>
                    </a:p>
                    <a:p>
                      <a:endParaRPr lang="en-US" dirty="0">
                        <a:effectLst/>
                        <a:latin typeface="+mj-lt"/>
                      </a:endParaRPr>
                    </a:p>
                  </a:txBody>
                  <a:tcPr/>
                </a:tc>
                <a:tc>
                  <a:txBody>
                    <a:bodyPr/>
                    <a:lstStyle/>
                    <a:p>
                      <a:pPr>
                        <a:buFont typeface="Arial" pitchFamily="34" charset="0"/>
                        <a:buChar char="•"/>
                      </a:pPr>
                      <a:r>
                        <a:rPr lang="en-US" sz="1800" b="1" kern="1200" dirty="0" smtClean="0">
                          <a:solidFill>
                            <a:schemeClr val="dk1"/>
                          </a:solidFill>
                          <a:effectLst/>
                          <a:latin typeface="+mj-lt"/>
                          <a:ea typeface="+mn-ea"/>
                          <a:cs typeface="+mn-cs"/>
                        </a:rPr>
                        <a:t>Adaptation Sectors</a:t>
                      </a:r>
                      <a:endParaRPr lang="en-US" sz="1800" kern="1200" dirty="0" smtClean="0">
                        <a:solidFill>
                          <a:schemeClr val="dk1"/>
                        </a:solidFill>
                        <a:effectLst/>
                        <a:latin typeface="+mj-lt"/>
                        <a:ea typeface="+mn-ea"/>
                        <a:cs typeface="+mn-cs"/>
                      </a:endParaRPr>
                    </a:p>
                    <a:p>
                      <a:pPr lvl="0">
                        <a:buFont typeface="Arial" pitchFamily="34" charset="0"/>
                        <a:buChar char="•"/>
                      </a:pPr>
                      <a:r>
                        <a:rPr lang="en-US" sz="1800" kern="1200" dirty="0" smtClean="0">
                          <a:solidFill>
                            <a:schemeClr val="dk1"/>
                          </a:solidFill>
                          <a:effectLst/>
                          <a:latin typeface="+mj-lt"/>
                          <a:ea typeface="+mn-ea"/>
                          <a:cs typeface="+mn-cs"/>
                        </a:rPr>
                        <a:t>Sea Level Rise Adaptation</a:t>
                      </a:r>
                    </a:p>
                    <a:p>
                      <a:pPr lvl="0">
                        <a:buFont typeface="Arial" pitchFamily="34" charset="0"/>
                        <a:buChar char="•"/>
                      </a:pPr>
                      <a:r>
                        <a:rPr lang="en-US" sz="1800" kern="1200" dirty="0" smtClean="0">
                          <a:solidFill>
                            <a:srgbClr val="0070C0"/>
                          </a:solidFill>
                          <a:effectLst/>
                          <a:latin typeface="+mj-lt"/>
                          <a:ea typeface="+mn-ea"/>
                          <a:cs typeface="+mn-cs"/>
                        </a:rPr>
                        <a:t>Climate-Sensitive Ecosystems</a:t>
                      </a:r>
                    </a:p>
                    <a:p>
                      <a:pPr lvl="0">
                        <a:buFont typeface="Arial" pitchFamily="34" charset="0"/>
                        <a:buChar char="•"/>
                      </a:pPr>
                      <a:r>
                        <a:rPr lang="en-US" sz="1800" kern="1200" dirty="0" smtClean="0">
                          <a:solidFill>
                            <a:schemeClr val="dk1"/>
                          </a:solidFill>
                          <a:effectLst/>
                          <a:latin typeface="+mj-lt"/>
                          <a:ea typeface="+mn-ea"/>
                          <a:cs typeface="+mn-cs"/>
                        </a:rPr>
                        <a:t>Water Management </a:t>
                      </a:r>
                    </a:p>
                    <a:p>
                      <a:pPr lvl="0">
                        <a:buFont typeface="Arial" pitchFamily="34" charset="0"/>
                        <a:buChar char="•"/>
                      </a:pPr>
                      <a:r>
                        <a:rPr lang="en-US" sz="1800" kern="1200" dirty="0" smtClean="0">
                          <a:solidFill>
                            <a:schemeClr val="dk1"/>
                          </a:solidFill>
                          <a:effectLst/>
                          <a:latin typeface="+mj-lt"/>
                          <a:ea typeface="+mn-ea"/>
                          <a:cs typeface="+mn-cs"/>
                        </a:rPr>
                        <a:t>Public Health Impacts </a:t>
                      </a:r>
                    </a:p>
                    <a:p>
                      <a:pPr lvl="0">
                        <a:buFont typeface="Arial" pitchFamily="34" charset="0"/>
                        <a:buChar char="•"/>
                      </a:pPr>
                      <a:r>
                        <a:rPr lang="en-US" sz="1800" kern="1200" dirty="0" smtClean="0">
                          <a:solidFill>
                            <a:schemeClr val="dk1"/>
                          </a:solidFill>
                          <a:effectLst/>
                          <a:latin typeface="+mj-lt"/>
                          <a:ea typeface="+mn-ea"/>
                          <a:cs typeface="+mn-cs"/>
                        </a:rPr>
                        <a:t>Emergency Management Preparedness</a:t>
                      </a:r>
                    </a:p>
                    <a:p>
                      <a:pPr lvl="0">
                        <a:buFont typeface="Arial" pitchFamily="34" charset="0"/>
                        <a:buChar char="•"/>
                      </a:pPr>
                      <a:r>
                        <a:rPr lang="en-US" sz="1800" kern="1200" dirty="0" smtClean="0">
                          <a:solidFill>
                            <a:schemeClr val="dk1"/>
                          </a:solidFill>
                          <a:effectLst/>
                          <a:latin typeface="+mj-lt"/>
                          <a:ea typeface="+mn-ea"/>
                          <a:cs typeface="+mn-cs"/>
                        </a:rPr>
                        <a:t>Land Use Planning and Development</a:t>
                      </a:r>
                    </a:p>
                    <a:p>
                      <a:endParaRPr lang="en-US" dirty="0">
                        <a:effectLst/>
                        <a:latin typeface="+mj-lt"/>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defRPr/>
            </a:pPr>
            <a:r>
              <a:rPr lang="en-US" sz="4000" b="1" dirty="0" smtClean="0">
                <a:solidFill>
                  <a:schemeClr val="accent3">
                    <a:lumMod val="60000"/>
                    <a:lumOff val="40000"/>
                  </a:schemeClr>
                </a:solidFill>
              </a:rPr>
              <a:t>Climate-Sensitive Ecosystems</a:t>
            </a:r>
            <a:endParaRPr lang="en-US" sz="4000" dirty="0">
              <a:solidFill>
                <a:schemeClr val="accent3">
                  <a:lumMod val="60000"/>
                  <a:lumOff val="40000"/>
                </a:schemeClr>
              </a:solidFill>
            </a:endParaRPr>
          </a:p>
        </p:txBody>
      </p:sp>
      <p:sp>
        <p:nvSpPr>
          <p:cNvPr id="3" name="Content Placeholder 2"/>
          <p:cNvSpPr>
            <a:spLocks noGrp="1"/>
          </p:cNvSpPr>
          <p:nvPr>
            <p:ph idx="1"/>
          </p:nvPr>
        </p:nvSpPr>
        <p:spPr>
          <a:xfrm>
            <a:off x="304800" y="1295400"/>
            <a:ext cx="8613775" cy="4419600"/>
          </a:xfrm>
        </p:spPr>
        <p:txBody>
          <a:bodyPr rtlCol="0">
            <a:noAutofit/>
          </a:bodyPr>
          <a:lstStyle/>
          <a:p>
            <a:pPr marL="274320" indent="-274320" eaLnBrk="1" fontAlgn="auto" hangingPunct="1">
              <a:spcBef>
                <a:spcPts val="300"/>
              </a:spcBef>
              <a:spcAft>
                <a:spcPts val="0"/>
              </a:spcAft>
              <a:buClr>
                <a:schemeClr val="accent3"/>
              </a:buClr>
              <a:buFont typeface="Arial" pitchFamily="34" charset="0"/>
              <a:buNone/>
              <a:defRPr/>
            </a:pPr>
            <a:r>
              <a:rPr lang="en-US" sz="2600" dirty="0" smtClean="0">
                <a:effectLst>
                  <a:outerShdw blurRad="38100" dist="38100" dir="2700000" algn="tl">
                    <a:srgbClr val="000000">
                      <a:alpha val="43137"/>
                    </a:srgbClr>
                  </a:outerShdw>
                </a:effectLst>
                <a:latin typeface="+mj-lt"/>
              </a:rPr>
              <a:t>6-A-1:  Develop detailed ecosystem risk assessment</a:t>
            </a:r>
          </a:p>
          <a:p>
            <a:pPr marL="274320" indent="-274320" eaLnBrk="1" fontAlgn="auto" hangingPunct="1">
              <a:spcBef>
                <a:spcPts val="300"/>
              </a:spcBef>
              <a:spcAft>
                <a:spcPts val="0"/>
              </a:spcAft>
              <a:buClr>
                <a:schemeClr val="accent3"/>
              </a:buClr>
              <a:buFont typeface="Arial" pitchFamily="34" charset="0"/>
              <a:buNone/>
              <a:defRPr/>
            </a:pPr>
            <a:r>
              <a:rPr lang="en-US" sz="1600" dirty="0" smtClean="0">
                <a:effectLst>
                  <a:outerShdw blurRad="38100" dist="38100" dir="2700000" algn="tl">
                    <a:srgbClr val="000000">
                      <a:alpha val="43137"/>
                    </a:srgbClr>
                  </a:outerShdw>
                </a:effectLst>
                <a:latin typeface="+mj-lt"/>
              </a:rPr>
              <a:t>  </a:t>
            </a:r>
          </a:p>
          <a:p>
            <a:pPr marL="274320" indent="-274320" eaLnBrk="1" fontAlgn="auto" hangingPunct="1">
              <a:spcBef>
                <a:spcPts val="300"/>
              </a:spcBef>
              <a:spcAft>
                <a:spcPts val="0"/>
              </a:spcAft>
              <a:buClr>
                <a:schemeClr val="accent3"/>
              </a:buClr>
              <a:buFont typeface="Arial" pitchFamily="34" charset="0"/>
              <a:buNone/>
              <a:defRPr/>
            </a:pPr>
            <a:r>
              <a:rPr lang="en-US" sz="2600" dirty="0" smtClean="0">
                <a:solidFill>
                  <a:srgbClr val="FFC000"/>
                </a:solidFill>
                <a:effectLst>
                  <a:outerShdw blurRad="38100" dist="38100" dir="2700000" algn="tl">
                    <a:srgbClr val="000000">
                      <a:alpha val="43137"/>
                    </a:srgbClr>
                  </a:outerShdw>
                </a:effectLst>
                <a:latin typeface="+mj-lt"/>
              </a:rPr>
              <a:t>6-A-2:  Identify high-risk species and ecosystems; work toward predicting changes in habitat types and extent.</a:t>
            </a:r>
          </a:p>
          <a:p>
            <a:pPr marL="274320" indent="-274320" eaLnBrk="1" fontAlgn="auto" hangingPunct="1">
              <a:spcBef>
                <a:spcPts val="300"/>
              </a:spcBef>
              <a:spcAft>
                <a:spcPts val="0"/>
              </a:spcAft>
              <a:buClr>
                <a:schemeClr val="accent3"/>
              </a:buClr>
              <a:buFont typeface="Arial" pitchFamily="34" charset="0"/>
              <a:buNone/>
              <a:defRPr/>
            </a:pPr>
            <a:r>
              <a:rPr lang="en-US" sz="1600" dirty="0" smtClean="0">
                <a:effectLst>
                  <a:outerShdw blurRad="38100" dist="38100" dir="2700000" algn="tl">
                    <a:srgbClr val="000000">
                      <a:alpha val="43137"/>
                    </a:srgbClr>
                  </a:outerShdw>
                </a:effectLst>
                <a:latin typeface="+mj-lt"/>
              </a:rPr>
              <a:t> </a:t>
            </a:r>
          </a:p>
          <a:p>
            <a:pPr marL="274320" indent="-274320" eaLnBrk="1" fontAlgn="auto" hangingPunct="1">
              <a:spcBef>
                <a:spcPts val="200"/>
              </a:spcBef>
              <a:spcAft>
                <a:spcPts val="0"/>
              </a:spcAft>
              <a:buClr>
                <a:schemeClr val="accent3"/>
              </a:buClr>
              <a:buFont typeface="Arial" pitchFamily="34" charset="0"/>
              <a:buNone/>
              <a:defRPr/>
            </a:pPr>
            <a:r>
              <a:rPr lang="en-US" sz="2600" dirty="0" smtClean="0">
                <a:effectLst>
                  <a:outerShdw blurRad="38100" dist="38100" dir="2700000" algn="tl">
                    <a:srgbClr val="000000">
                      <a:alpha val="43137"/>
                    </a:srgbClr>
                  </a:outerShdw>
                </a:effectLst>
                <a:latin typeface="+mj-lt"/>
              </a:rPr>
              <a:t>6-A-3:  Identify practices to enhance resilience</a:t>
            </a:r>
          </a:p>
          <a:p>
            <a:pPr marL="274320" indent="-274320" eaLnBrk="1" fontAlgn="auto" hangingPunct="1">
              <a:spcBef>
                <a:spcPts val="300"/>
              </a:spcBef>
              <a:spcAft>
                <a:spcPts val="0"/>
              </a:spcAft>
              <a:buClr>
                <a:schemeClr val="accent3"/>
              </a:buClr>
              <a:buFont typeface="Arial" pitchFamily="34" charset="0"/>
              <a:buNone/>
              <a:defRPr/>
            </a:pPr>
            <a:r>
              <a:rPr lang="en-US" sz="1600" dirty="0" smtClean="0">
                <a:effectLst>
                  <a:outerShdw blurRad="38100" dist="38100" dir="2700000" algn="tl">
                    <a:srgbClr val="000000">
                      <a:alpha val="43137"/>
                    </a:srgbClr>
                  </a:outerShdw>
                </a:effectLst>
                <a:latin typeface="+mj-lt"/>
              </a:rPr>
              <a:t> </a:t>
            </a:r>
          </a:p>
          <a:p>
            <a:pPr marL="274320" indent="-274320" eaLnBrk="1" fontAlgn="auto" hangingPunct="1">
              <a:spcBef>
                <a:spcPts val="0"/>
              </a:spcBef>
              <a:spcAft>
                <a:spcPts val="0"/>
              </a:spcAft>
              <a:buClr>
                <a:schemeClr val="accent3"/>
              </a:buClr>
              <a:buFont typeface="Arial" pitchFamily="34" charset="0"/>
              <a:buNone/>
              <a:defRPr/>
            </a:pPr>
            <a:r>
              <a:rPr lang="en-US" sz="2600" dirty="0" smtClean="0">
                <a:effectLst>
                  <a:outerShdw blurRad="38100" dist="38100" dir="2700000" algn="tl">
                    <a:srgbClr val="000000">
                      <a:alpha val="43137"/>
                    </a:srgbClr>
                  </a:outerShdw>
                </a:effectLst>
                <a:latin typeface="+mj-lt"/>
              </a:rPr>
              <a:t>6-A-4:  Identify priority conservation areas and corridors.</a:t>
            </a:r>
          </a:p>
          <a:p>
            <a:pPr marL="274320" indent="-274320" eaLnBrk="1" fontAlgn="auto" hangingPunct="1">
              <a:spcBef>
                <a:spcPts val="300"/>
              </a:spcBef>
              <a:spcAft>
                <a:spcPts val="0"/>
              </a:spcAft>
              <a:buClr>
                <a:schemeClr val="accent3"/>
              </a:buClr>
              <a:buFont typeface="Arial" pitchFamily="34" charset="0"/>
              <a:buNone/>
              <a:defRPr/>
            </a:pPr>
            <a:r>
              <a:rPr lang="en-US" sz="1600" dirty="0" smtClean="0">
                <a:effectLst>
                  <a:outerShdw blurRad="38100" dist="38100" dir="2700000" algn="tl">
                    <a:srgbClr val="000000">
                      <a:alpha val="43137"/>
                    </a:srgbClr>
                  </a:outerShdw>
                </a:effectLst>
                <a:latin typeface="+mj-lt"/>
              </a:rPr>
              <a:t> </a:t>
            </a:r>
          </a:p>
          <a:p>
            <a:pPr marL="274320" indent="-274320" eaLnBrk="1" fontAlgn="auto" hangingPunct="1">
              <a:spcBef>
                <a:spcPts val="300"/>
              </a:spcBef>
              <a:spcAft>
                <a:spcPts val="0"/>
              </a:spcAft>
              <a:buClr>
                <a:schemeClr val="accent3"/>
              </a:buClr>
              <a:buFont typeface="Arial" pitchFamily="34" charset="0"/>
              <a:buNone/>
              <a:defRPr/>
            </a:pPr>
            <a:r>
              <a:rPr lang="en-US" sz="2600" dirty="0" smtClean="0">
                <a:effectLst>
                  <a:outerShdw blurRad="38100" dist="38100" dir="2700000" algn="tl">
                    <a:srgbClr val="000000">
                      <a:alpha val="43137"/>
                    </a:srgbClr>
                  </a:outerShdw>
                </a:effectLst>
                <a:latin typeface="+mj-lt"/>
              </a:rPr>
              <a:t> 6-A-5:  Avoid adverse effects on biodiversity from human responses to climate change</a:t>
            </a:r>
          </a:p>
          <a:p>
            <a:pPr marL="274320" indent="-274320" eaLnBrk="1" fontAlgn="auto" hangingPunct="1">
              <a:spcBef>
                <a:spcPts val="300"/>
              </a:spcBef>
              <a:spcAft>
                <a:spcPts val="0"/>
              </a:spcAft>
              <a:buClr>
                <a:schemeClr val="accent3"/>
              </a:buClr>
              <a:buFont typeface="Arial" pitchFamily="34" charset="0"/>
              <a:buNone/>
              <a:defRPr/>
            </a:pPr>
            <a:endParaRPr lang="en-US" sz="2600" dirty="0" smtClean="0">
              <a:effectLst>
                <a:outerShdw blurRad="38100" dist="38100" dir="2700000" algn="tl">
                  <a:srgbClr val="000000">
                    <a:alpha val="43137"/>
                  </a:srgbClr>
                </a:outerShdw>
              </a:effectLst>
              <a:latin typeface="+mj-lt"/>
            </a:endParaRPr>
          </a:p>
          <a:p>
            <a:pPr marL="274320" indent="-274320" eaLnBrk="1" fontAlgn="auto" hangingPunct="1">
              <a:spcBef>
                <a:spcPts val="300"/>
              </a:spcBef>
              <a:spcAft>
                <a:spcPts val="0"/>
              </a:spcAft>
              <a:buClr>
                <a:schemeClr val="accent3"/>
              </a:buClr>
              <a:buFont typeface="Arial" pitchFamily="34" charset="0"/>
              <a:buNone/>
              <a:defRPr/>
            </a:pPr>
            <a:endParaRPr lang="en-US" sz="2600" dirty="0" smtClean="0">
              <a:effectLst>
                <a:outerShdw blurRad="38100" dist="38100" dir="2700000" algn="tl">
                  <a:srgbClr val="000000">
                    <a:alpha val="43137"/>
                  </a:srgbClr>
                </a:outerShdw>
              </a:effectLst>
              <a:latin typeface="+mj-lt"/>
            </a:endParaRPr>
          </a:p>
          <a:p>
            <a:pPr marL="274320" indent="-274320" eaLnBrk="1" fontAlgn="auto" hangingPunct="1">
              <a:spcBef>
                <a:spcPts val="300"/>
              </a:spcBef>
              <a:spcAft>
                <a:spcPts val="0"/>
              </a:spcAft>
              <a:buClr>
                <a:schemeClr val="accent3"/>
              </a:buClr>
              <a:buFont typeface="Arial" pitchFamily="34" charset="0"/>
              <a:buNone/>
              <a:defRPr/>
            </a:pPr>
            <a:r>
              <a:rPr lang="en-US" sz="1800" dirty="0" smtClean="0"/>
              <a:t> </a:t>
            </a:r>
          </a:p>
          <a:p>
            <a:pPr marL="274320" indent="-274320" eaLnBrk="1" fontAlgn="auto" hangingPunct="1">
              <a:spcAft>
                <a:spcPts val="0"/>
              </a:spcAft>
              <a:buClr>
                <a:schemeClr val="accent3"/>
              </a:buClr>
              <a:buFont typeface="Arial" pitchFamily="34" charset="0"/>
              <a:buNone/>
              <a:defRPr/>
            </a:pP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solidFill>
                  <a:schemeClr val="accent3">
                    <a:lumMod val="60000"/>
                    <a:lumOff val="40000"/>
                  </a:schemeClr>
                </a:solidFill>
              </a:rPr>
              <a:t>Other Vulnerability Assessments</a:t>
            </a:r>
            <a:endParaRPr lang="en-US" dirty="0"/>
          </a:p>
        </p:txBody>
      </p:sp>
      <p:pic>
        <p:nvPicPr>
          <p:cNvPr id="1026" name="Picture 2"/>
          <p:cNvPicPr>
            <a:picLocks noGrp="1" noChangeAspect="1" noChangeArrowheads="1"/>
          </p:cNvPicPr>
          <p:nvPr>
            <p:ph idx="1"/>
          </p:nvPr>
        </p:nvPicPr>
        <p:blipFill>
          <a:blip r:embed="rId3" cstate="print"/>
          <a:srcRect l="46527" t="48550" r="23129" b="28793"/>
          <a:stretch>
            <a:fillRect/>
          </a:stretch>
        </p:blipFill>
        <p:spPr bwMode="auto">
          <a:xfrm>
            <a:off x="3429000" y="5486400"/>
            <a:ext cx="2286000" cy="1066800"/>
          </a:xfrm>
          <a:prstGeom prst="rect">
            <a:avLst/>
          </a:prstGeom>
          <a:noFill/>
          <a:ln w="9525">
            <a:noFill/>
            <a:miter lim="800000"/>
            <a:headEnd/>
            <a:tailEnd/>
          </a:ln>
        </p:spPr>
      </p:pic>
      <p:sp>
        <p:nvSpPr>
          <p:cNvPr id="8" name="Content Placeholder 2"/>
          <p:cNvSpPr txBox="1">
            <a:spLocks/>
          </p:cNvSpPr>
          <p:nvPr/>
        </p:nvSpPr>
        <p:spPr>
          <a:xfrm>
            <a:off x="304800" y="1371600"/>
            <a:ext cx="8534400" cy="3352800"/>
          </a:xfrm>
          <a:prstGeom prst="rect">
            <a:avLst/>
          </a:prstGeom>
        </p:spPr>
        <p:txBody>
          <a:bodyPr vert="horz">
            <a:normAutofit lnSpcReduction="10000"/>
          </a:bodyPr>
          <a:lstStyle/>
          <a:p>
            <a:pPr marR="0" lvl="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sng"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NatureServe Climate Change </a:t>
            </a:r>
            <a:endParaRPr kumimoji="0" lang="en-US" sz="2800" b="0" i="0" u="sng"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a:p>
            <a:pPr marR="0" lvl="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sng"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Vulnerability </a:t>
            </a:r>
            <a:r>
              <a:rPr kumimoji="0" lang="en-US" sz="2800" b="0" i="0" u="sng"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Index</a:t>
            </a:r>
          </a:p>
          <a:p>
            <a:pPr marL="548640" marR="0" lvl="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400" b="0" i="0" u="none" strike="noStrike" kern="1200" cap="none" spc="0" normalizeH="0" baseline="0" noProof="0" dirty="0" smtClean="0">
              <a:ln>
                <a:noFill/>
              </a:ln>
              <a:solidFill>
                <a:schemeClr val="accent6">
                  <a:lumMod val="40000"/>
                  <a:lumOff val="6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Application </a:t>
            </a:r>
            <a:r>
              <a:rPr lang="en-US" sz="2400" dirty="0" smtClean="0">
                <a:effectLst>
                  <a:outerShdw blurRad="38100" dist="38100" dir="2700000" algn="tl">
                    <a:srgbClr val="000000">
                      <a:alpha val="43137"/>
                    </a:srgbClr>
                  </a:outerShdw>
                </a:effectLst>
                <a:latin typeface="+mj-lt"/>
              </a:rPr>
              <a:t>for select species</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Based on Climate Wizard data</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Predicts whether a species will decline,</a:t>
            </a:r>
            <a:r>
              <a:rPr kumimoji="0" lang="en-US" sz="24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 remain stable, or increase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lang="en-US" sz="2400" baseline="0" dirty="0" smtClean="0">
                <a:effectLst>
                  <a:outerShdw blurRad="38100" dist="38100" dir="2700000" algn="tl">
                    <a:srgbClr val="000000">
                      <a:alpha val="43137"/>
                    </a:srgbClr>
                  </a:outerShdw>
                </a:effectLst>
                <a:latin typeface="+mj-lt"/>
              </a:rPr>
              <a:t>Identifies</a:t>
            </a:r>
            <a:r>
              <a:rPr lang="en-US" sz="2400" dirty="0" smtClean="0">
                <a:effectLst>
                  <a:outerShdw blurRad="38100" dist="38100" dir="2700000" algn="tl">
                    <a:srgbClr val="000000">
                      <a:alpha val="43137"/>
                    </a:srgbClr>
                  </a:outerShdw>
                </a:effectLst>
                <a:latin typeface="+mj-lt"/>
              </a:rPr>
              <a:t> factors causing vulnerability</a:t>
            </a: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027" name="Picture 3"/>
          <p:cNvPicPr>
            <a:picLocks noChangeAspect="1" noChangeArrowheads="1"/>
          </p:cNvPicPr>
          <p:nvPr/>
        </p:nvPicPr>
        <p:blipFill>
          <a:blip r:embed="rId4" cstate="print"/>
          <a:srcRect l="22500" t="63000" r="53750" b="11000"/>
          <a:stretch>
            <a:fillRect/>
          </a:stretch>
        </p:blipFill>
        <p:spPr bwMode="auto">
          <a:xfrm>
            <a:off x="228600" y="5029200"/>
            <a:ext cx="2514600" cy="17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18750" t="29000" r="50625" b="39000"/>
          <a:stretch>
            <a:fillRect/>
          </a:stretch>
        </p:blipFill>
        <p:spPr bwMode="auto">
          <a:xfrm>
            <a:off x="6477000" y="5029200"/>
            <a:ext cx="2438400" cy="1592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chemeClr val="accent3">
                    <a:lumMod val="60000"/>
                    <a:lumOff val="40000"/>
                  </a:schemeClr>
                </a:solidFill>
              </a:rPr>
              <a:t>NHP Vulnerability Assessment and Approach</a:t>
            </a:r>
            <a:endParaRPr lang="en-US" dirty="0">
              <a:solidFill>
                <a:schemeClr val="accent3">
                  <a:lumMod val="60000"/>
                  <a:lumOff val="40000"/>
                </a:schemeClr>
              </a:solidFill>
            </a:endParaRPr>
          </a:p>
        </p:txBody>
      </p:sp>
      <p:sp>
        <p:nvSpPr>
          <p:cNvPr id="5" name="Content Placeholder 2"/>
          <p:cNvSpPr txBox="1">
            <a:spLocks/>
          </p:cNvSpPr>
          <p:nvPr/>
        </p:nvSpPr>
        <p:spPr>
          <a:xfrm>
            <a:off x="457200" y="1905000"/>
            <a:ext cx="8382000" cy="4572000"/>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28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Hierarchical</a:t>
            </a:r>
            <a:r>
              <a:rPr kumimoji="0" lang="en-US" sz="2800"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 approach</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800"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Assessment by expert panel of biologists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lang="en-US" sz="2800" dirty="0" smtClean="0">
              <a:solidFill>
                <a:schemeClr val="accent6">
                  <a:lumMod val="60000"/>
                  <a:lumOff val="40000"/>
                </a:schemeClr>
              </a:solidFill>
              <a:effectLst>
                <a:outerShdw blurRad="38100" dist="38100" dir="2700000" algn="tl">
                  <a:srgbClr val="000000">
                    <a:alpha val="43137"/>
                  </a:srgbClr>
                </a:outerShdw>
              </a:effectLst>
              <a:latin typeface="+mj-lt"/>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sz="2800"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Initial structure and draft worked out by NHP staff</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800" b="0" i="0" u="none" strike="noStrike" kern="1200" cap="none" spc="0" normalizeH="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lang="en-US" sz="2800" dirty="0" smtClean="0">
                <a:solidFill>
                  <a:schemeClr val="accent6">
                    <a:lumMod val="60000"/>
                    <a:lumOff val="40000"/>
                  </a:schemeClr>
                </a:solidFill>
                <a:effectLst>
                  <a:outerShdw blurRad="38100" dist="38100" dir="2700000" algn="tl">
                    <a:srgbClr val="000000">
                      <a:alpha val="43137"/>
                    </a:srgbClr>
                  </a:outerShdw>
                </a:effectLst>
                <a:latin typeface="+mj-lt"/>
              </a:rPr>
              <a:t>Review and input by partners and other participants</a:t>
            </a:r>
            <a:endParaRPr kumimoji="0" lang="en-US" sz="28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dirty="0" smtClean="0">
                <a:ln>
                  <a:noFill/>
                </a:ln>
                <a:solidFill>
                  <a:schemeClr val="accent3">
                    <a:lumMod val="60000"/>
                    <a:lumOff val="40000"/>
                  </a:schemeClr>
                </a:solidFill>
                <a:effectLst>
                  <a:outerShdw blurRad="38100" dist="38100" dir="2700000" algn="tl">
                    <a:srgbClr val="000000">
                      <a:alpha val="43137"/>
                    </a:srgbClr>
                  </a:outerShdw>
                </a:effectLst>
              </a:rPr>
              <a:t>Hierarchical Approach</a:t>
            </a:r>
            <a:endParaRPr lang="en-US" dirty="0">
              <a:solidFill>
                <a:schemeClr val="accent3">
                  <a:lumMod val="60000"/>
                  <a:lumOff val="40000"/>
                </a:schemeClr>
              </a:solidFill>
            </a:endParaRPr>
          </a:p>
        </p:txBody>
      </p:sp>
      <p:sp>
        <p:nvSpPr>
          <p:cNvPr id="4" name="Content Placeholder 2"/>
          <p:cNvSpPr txBox="1">
            <a:spLocks noGrp="1"/>
          </p:cNvSpPr>
          <p:nvPr>
            <p:ph idx="1"/>
          </p:nvPr>
        </p:nvSpPr>
        <p:spPr>
          <a:xfrm>
            <a:off x="228600" y="1828800"/>
            <a:ext cx="4343400" cy="3886200"/>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rPr>
              <a:t>Broad ecosystem </a:t>
            </a:r>
            <a:r>
              <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rPr>
              <a:t>units</a:t>
            </a:r>
            <a:endPar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rPr>
              <a:t>Intermediate level </a:t>
            </a:r>
            <a:r>
              <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rPr>
              <a:t>systems</a:t>
            </a:r>
            <a:endPar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None/>
              <a:tabLst/>
              <a:defRPr/>
            </a:pPr>
            <a:endPar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r>
              <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rPr>
              <a:t>Species </a:t>
            </a:r>
            <a:r>
              <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rPr>
              <a:t>level</a:t>
            </a:r>
            <a:endParaRPr kumimoji="0" lang="en-US" b="0"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j-lt"/>
              <a:ea typeface="+mn-ea"/>
              <a:cs typeface="+mn-cs"/>
            </a:endParaRPr>
          </a:p>
        </p:txBody>
      </p:sp>
      <p:sp>
        <p:nvSpPr>
          <p:cNvPr id="5" name="Content Placeholder 2"/>
          <p:cNvSpPr txBox="1">
            <a:spLocks/>
          </p:cNvSpPr>
          <p:nvPr/>
        </p:nvSpPr>
        <p:spPr>
          <a:xfrm>
            <a:off x="4495800" y="1828800"/>
            <a:ext cx="4343400" cy="3886200"/>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 Ecosystem Groups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 Natural Community types, Animal Habitat Guilds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j-lt"/>
                <a:ea typeface="+mn-ea"/>
                <a:cs typeface="+mn-cs"/>
              </a:rPr>
              <a:t>= rare species and WAP priority species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F243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2536</TotalTime>
  <Words>1524</Words>
  <Application>Microsoft Office PowerPoint</Application>
  <PresentationFormat>On-screen Show (4:3)</PresentationFormat>
  <Paragraphs>349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Slide 1</vt:lpstr>
      <vt:lpstr>NC Natural Heritage Program</vt:lpstr>
      <vt:lpstr>Three major program functions:</vt:lpstr>
      <vt:lpstr>DENR  Climate Change Strategic Plan</vt:lpstr>
      <vt:lpstr>NC DENR Climate Change Initiative Overview</vt:lpstr>
      <vt:lpstr>Climate-Sensitive Ecosystems</vt:lpstr>
      <vt:lpstr>Other Vulnerability Assessments</vt:lpstr>
      <vt:lpstr>NHP Vulnerability Assessment and Approach</vt:lpstr>
      <vt:lpstr>Hierarchical Approach</vt:lpstr>
      <vt:lpstr>Guiding Principles</vt:lpstr>
      <vt:lpstr>Climate Data</vt:lpstr>
      <vt:lpstr>Methods</vt:lpstr>
      <vt:lpstr>42 Ecosystem Groups</vt:lpstr>
      <vt:lpstr>Slide 14</vt:lpstr>
      <vt:lpstr>Spruce-Fir Forests</vt:lpstr>
      <vt:lpstr>Spruce-Fir Forests</vt:lpstr>
      <vt:lpstr>Slide 17</vt:lpstr>
      <vt:lpstr>Spruce-Fir Forests</vt:lpstr>
      <vt:lpstr>Slide 19</vt:lpstr>
      <vt:lpstr>Slide 20</vt:lpstr>
      <vt:lpstr>Piedmont &amp; Mountain Floodplains</vt:lpstr>
      <vt:lpstr>Slide 22</vt:lpstr>
      <vt:lpstr>Slide 23</vt:lpstr>
      <vt:lpstr>Slide 24</vt:lpstr>
      <vt:lpstr>Slide 25</vt:lpstr>
      <vt:lpstr>Slide 26</vt:lpstr>
      <vt:lpstr>Ecosystem Groups most threatened by Climate Change</vt:lpstr>
      <vt:lpstr>Ecosystem Groups most threatened by Climate Change</vt:lpstr>
      <vt:lpstr>Slide 29</vt:lpstr>
      <vt:lpstr>Take Home Messages</vt:lpstr>
      <vt:lpstr>Opportunity for Collaboration and Partnership</vt:lpstr>
      <vt:lpstr>Slide 32</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206</cp:revision>
  <dcterms:created xsi:type="dcterms:W3CDTF">2010-08-12T15:34:23Z</dcterms:created>
  <dcterms:modified xsi:type="dcterms:W3CDTF">2010-11-12T23:52:06Z</dcterms:modified>
</cp:coreProperties>
</file>