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6" r:id="rId10"/>
    <p:sldId id="265" r:id="rId11"/>
    <p:sldId id="267" r:id="rId12"/>
    <p:sldId id="268" r:id="rId13"/>
    <p:sldId id="269" r:id="rId14"/>
    <p:sldId id="270" r:id="rId15"/>
    <p:sldId id="271" r:id="rId16"/>
    <p:sldId id="272" r:id="rId17"/>
    <p:sldId id="282" r:id="rId18"/>
    <p:sldId id="273" r:id="rId19"/>
    <p:sldId id="275" r:id="rId20"/>
    <p:sldId id="281" r:id="rId21"/>
    <p:sldId id="276" r:id="rId22"/>
    <p:sldId id="274" r:id="rId23"/>
    <p:sldId id="277" r:id="rId24"/>
    <p:sldId id="278"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6559A86-8F7F-4234-A225-DC3593D335A3}" type="datetimeFigureOut">
              <a:rPr lang="en-US" smtClean="0"/>
              <a:t>12/9/2013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DCEF927-CC92-4AB6-BC6E-A9E4F088B6EA}"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59A86-8F7F-4234-A225-DC3593D335A3}"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EF927-CC92-4AB6-BC6E-A9E4F088B6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59A86-8F7F-4234-A225-DC3593D335A3}"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EF927-CC92-4AB6-BC6E-A9E4F088B6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559A86-8F7F-4234-A225-DC3593D335A3}"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EF927-CC92-4AB6-BC6E-A9E4F088B6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59A86-8F7F-4234-A225-DC3593D335A3}"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EF927-CC92-4AB6-BC6E-A9E4F088B6E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6559A86-8F7F-4234-A225-DC3593D335A3}"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EF927-CC92-4AB6-BC6E-A9E4F088B6EA}"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559A86-8F7F-4234-A225-DC3593D335A3}" type="datetimeFigureOut">
              <a:rPr lang="en-US" smtClean="0"/>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CEF927-CC92-4AB6-BC6E-A9E4F088B6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59A86-8F7F-4234-A225-DC3593D335A3}" type="datetimeFigureOut">
              <a:rPr lang="en-US" smtClean="0"/>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CEF927-CC92-4AB6-BC6E-A9E4F088B6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59A86-8F7F-4234-A225-DC3593D335A3}" type="datetimeFigureOut">
              <a:rPr lang="en-US" smtClean="0"/>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CEF927-CC92-4AB6-BC6E-A9E4F088B6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6559A86-8F7F-4234-A225-DC3593D335A3}" type="datetimeFigureOut">
              <a:rPr lang="en-US" smtClean="0"/>
              <a:t>12/9/2013</a:t>
            </a:fld>
            <a:endParaRPr lang="en-US"/>
          </a:p>
        </p:txBody>
      </p:sp>
      <p:sp>
        <p:nvSpPr>
          <p:cNvPr id="7" name="Slide Number Placeholder 6"/>
          <p:cNvSpPr>
            <a:spLocks noGrp="1"/>
          </p:cNvSpPr>
          <p:nvPr>
            <p:ph type="sldNum" sz="quarter" idx="12"/>
          </p:nvPr>
        </p:nvSpPr>
        <p:spPr/>
        <p:txBody>
          <a:bodyPr/>
          <a:lstStyle/>
          <a:p>
            <a:fld id="{DDCEF927-CC92-4AB6-BC6E-A9E4F088B6EA}"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59A86-8F7F-4234-A225-DC3593D335A3}" type="datetimeFigureOut">
              <a:rPr lang="en-US" smtClean="0"/>
              <a:t>12/9/2013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DCEF927-CC92-4AB6-BC6E-A9E4F088B6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6559A86-8F7F-4234-A225-DC3593D335A3}" type="datetimeFigureOut">
              <a:rPr lang="en-US" smtClean="0"/>
              <a:t>12/9/2013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DCEF927-CC92-4AB6-BC6E-A9E4F088B6E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source=images&amp;cd=&amp;cad=rja&amp;docid=zBSQ2Xbwq5WAqM&amp;tbnid=UsWo5wl9KYDb3M:&amp;ved=0CAgQjRw&amp;url=http://msucares.com/lawn/tree_diseases/&amp;ei=SfSlUq7lC9CtkAfZooHYBg&amp;psig=AFQjCNEoRxugpPE6vqif-8gRF_U2V5ApWQ&amp;ust=138669408927929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m/url?sa=i&amp;rct=j&amp;q=&amp;esrc=s&amp;frm=1&amp;source=images&amp;cd=&amp;cad=rja&amp;docid=YtAfyK7plNlGKM&amp;tbnid=x8cRW9GAenZ8aM:&amp;ved=0CAUQjRw&amp;url=http://www.srh.noaa.gov/mrx/?n=research&amp;ei=lfSlUpatGcbLkQeJuoC4BA&amp;psig=AFQjCNGEZYTREXnelHrm9LestsvXlLhXiA&amp;ust=138669415605720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1" y="4232476"/>
            <a:ext cx="3581400" cy="1711124"/>
          </a:xfrm>
        </p:spPr>
        <p:txBody>
          <a:bodyPr>
            <a:noAutofit/>
          </a:bodyPr>
          <a:lstStyle/>
          <a:p>
            <a:r>
              <a:rPr lang="en-US" sz="3100" dirty="0" smtClean="0"/>
              <a:t>25 Years of SAMAB Cooperative </a:t>
            </a:r>
            <a:r>
              <a:rPr lang="en-US" sz="3100" dirty="0" smtClean="0"/>
              <a:t>Accomplishments</a:t>
            </a:r>
            <a:br>
              <a:rPr lang="en-US" sz="3100" dirty="0" smtClean="0"/>
            </a:br>
            <a:r>
              <a:rPr lang="en-US" sz="3100" dirty="0"/>
              <a:t/>
            </a:r>
            <a:br>
              <a:rPr lang="en-US" sz="3100" dirty="0"/>
            </a:br>
            <a:r>
              <a:rPr lang="en-US" sz="3100" dirty="0" smtClean="0"/>
              <a:t/>
            </a:r>
            <a:br>
              <a:rPr lang="en-US" sz="3100" dirty="0" smtClean="0"/>
            </a:br>
            <a:r>
              <a:rPr lang="en-US" sz="2000" dirty="0" smtClean="0">
                <a:solidFill>
                  <a:schemeClr val="accent4"/>
                </a:solidFill>
              </a:rPr>
              <a:t>Jennifer Thomsen</a:t>
            </a:r>
            <a:br>
              <a:rPr lang="en-US" sz="2000" dirty="0" smtClean="0">
                <a:solidFill>
                  <a:schemeClr val="accent4"/>
                </a:solidFill>
              </a:rPr>
            </a:br>
            <a:r>
              <a:rPr lang="en-US" sz="2000" dirty="0" smtClean="0">
                <a:solidFill>
                  <a:schemeClr val="accent4"/>
                </a:solidFill>
              </a:rPr>
              <a:t>Clemson University</a:t>
            </a:r>
            <a:endParaRPr lang="en-US" sz="2000" dirty="0">
              <a:solidFill>
                <a:schemeClr val="accent4"/>
              </a:solidFill>
            </a:endParaRPr>
          </a:p>
        </p:txBody>
      </p:sp>
    </p:spTree>
    <p:extLst>
      <p:ext uri="{BB962C8B-B14F-4D97-AF65-F5344CB8AC3E}">
        <p14:creationId xmlns:p14="http://schemas.microsoft.com/office/powerpoint/2010/main" val="3059738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32464"/>
            <a:ext cx="7924800" cy="1105936"/>
          </a:xfrm>
        </p:spPr>
        <p:txBody>
          <a:bodyPr>
            <a:normAutofit fontScale="90000"/>
          </a:bodyPr>
          <a:lstStyle/>
          <a:p>
            <a:pPr lvl="0"/>
            <a:r>
              <a:rPr lang="en-US" sz="3600" dirty="0"/>
              <a:t>Recipient of the USDA Forest Service Ecosystem Management </a:t>
            </a:r>
            <a:r>
              <a:rPr lang="en-US" sz="3600" dirty="0" smtClean="0"/>
              <a:t>Award</a:t>
            </a:r>
            <a:r>
              <a:rPr lang="en-US" dirty="0"/>
              <a:t/>
            </a:r>
            <a:br>
              <a:rPr lang="en-US" dirty="0"/>
            </a:br>
            <a:endParaRPr lang="en-US" dirty="0"/>
          </a:p>
        </p:txBody>
      </p:sp>
      <p:sp>
        <p:nvSpPr>
          <p:cNvPr id="3" name="Content Placeholder 2"/>
          <p:cNvSpPr>
            <a:spLocks noGrp="1"/>
          </p:cNvSpPr>
          <p:nvPr>
            <p:ph idx="1"/>
          </p:nvPr>
        </p:nvSpPr>
        <p:spPr>
          <a:xfrm>
            <a:off x="762000" y="2552252"/>
            <a:ext cx="3376108" cy="3543748"/>
          </a:xfrm>
        </p:spPr>
        <p:txBody>
          <a:bodyPr/>
          <a:lstStyle/>
          <a:p>
            <a:r>
              <a:rPr lang="en-US" dirty="0"/>
              <a:t>SAMAB received award from the Chief of the USDA around the time the Southern Appalachian Assessment was completed.</a:t>
            </a:r>
          </a:p>
        </p:txBody>
      </p:sp>
      <p:sp>
        <p:nvSpPr>
          <p:cNvPr id="4" name="TextBox 3"/>
          <p:cNvSpPr txBox="1"/>
          <p:nvPr/>
        </p:nvSpPr>
        <p:spPr>
          <a:xfrm>
            <a:off x="4648200" y="24825"/>
            <a:ext cx="1095172" cy="584775"/>
          </a:xfrm>
          <a:prstGeom prst="rect">
            <a:avLst/>
          </a:prstGeom>
          <a:noFill/>
        </p:spPr>
        <p:txBody>
          <a:bodyPr wrap="none" rtlCol="0">
            <a:spAutoFit/>
          </a:bodyPr>
          <a:lstStyle/>
          <a:p>
            <a:r>
              <a:rPr lang="en-US" sz="3200" dirty="0" smtClean="0">
                <a:solidFill>
                  <a:schemeClr val="accent1"/>
                </a:solidFill>
              </a:rPr>
              <a:t>1996</a:t>
            </a:r>
            <a:endParaRPr lang="en-US" sz="3200" dirty="0">
              <a:solidFill>
                <a:schemeClr val="accent1"/>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90800"/>
            <a:ext cx="392043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32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84864"/>
            <a:ext cx="8305800" cy="1029736"/>
          </a:xfrm>
        </p:spPr>
        <p:txBody>
          <a:bodyPr>
            <a:normAutofit fontScale="90000"/>
          </a:bodyPr>
          <a:lstStyle/>
          <a:p>
            <a:pPr lvl="0"/>
            <a:r>
              <a:rPr lang="en-US" sz="3600" dirty="0"/>
              <a:t>Integration of Human Health and Natural </a:t>
            </a:r>
            <a:r>
              <a:rPr lang="en-US" sz="3600" dirty="0" smtClean="0"/>
              <a:t>Resources </a:t>
            </a:r>
            <a:r>
              <a:rPr lang="en-US" sz="3600" dirty="0"/>
              <a:t>Workshop</a:t>
            </a:r>
            <a:r>
              <a:rPr lang="en-US" dirty="0"/>
              <a:t/>
            </a:r>
            <a:br>
              <a:rPr lang="en-US" dirty="0"/>
            </a:br>
            <a:endParaRPr lang="en-US" dirty="0"/>
          </a:p>
        </p:txBody>
      </p:sp>
      <p:sp>
        <p:nvSpPr>
          <p:cNvPr id="3" name="Content Placeholder 2"/>
          <p:cNvSpPr>
            <a:spLocks noGrp="1"/>
          </p:cNvSpPr>
          <p:nvPr>
            <p:ph idx="1"/>
          </p:nvPr>
        </p:nvSpPr>
        <p:spPr>
          <a:xfrm>
            <a:off x="609600" y="2323652"/>
            <a:ext cx="3833308" cy="3696148"/>
          </a:xfrm>
        </p:spPr>
        <p:txBody>
          <a:bodyPr>
            <a:normAutofit fontScale="92500" lnSpcReduction="20000"/>
          </a:bodyPr>
          <a:lstStyle/>
          <a:p>
            <a:r>
              <a:rPr lang="en-US" dirty="0"/>
              <a:t>The workshop’s attendance represented more than 35 different disciplines and affiliations and aimed at determining how research and management disciplines used in natural resources and human health could be integrated to reach the goal of sustainability. </a:t>
            </a:r>
          </a:p>
        </p:txBody>
      </p:sp>
      <p:sp>
        <p:nvSpPr>
          <p:cNvPr id="4" name="TextBox 3"/>
          <p:cNvSpPr txBox="1"/>
          <p:nvPr/>
        </p:nvSpPr>
        <p:spPr>
          <a:xfrm>
            <a:off x="4648200" y="24825"/>
            <a:ext cx="1095172" cy="584775"/>
          </a:xfrm>
          <a:prstGeom prst="rect">
            <a:avLst/>
          </a:prstGeom>
          <a:noFill/>
        </p:spPr>
        <p:txBody>
          <a:bodyPr wrap="none" rtlCol="0">
            <a:spAutoFit/>
          </a:bodyPr>
          <a:lstStyle/>
          <a:p>
            <a:r>
              <a:rPr lang="en-US" sz="3200" dirty="0" smtClean="0">
                <a:solidFill>
                  <a:schemeClr val="accent1"/>
                </a:solidFill>
              </a:rPr>
              <a:t>1997</a:t>
            </a:r>
            <a:endParaRPr lang="en-US" sz="3200" dirty="0">
              <a:solidFill>
                <a:schemeClr val="accent1"/>
              </a:solidFill>
            </a:endParaRP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457450"/>
            <a:ext cx="3733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317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2464"/>
            <a:ext cx="7924800" cy="1029736"/>
          </a:xfrm>
        </p:spPr>
        <p:txBody>
          <a:bodyPr>
            <a:normAutofit fontScale="90000"/>
          </a:bodyPr>
          <a:lstStyle/>
          <a:p>
            <a:pPr lvl="0"/>
            <a:r>
              <a:rPr lang="en-US" sz="3600" dirty="0"/>
              <a:t>Recipient for National Performance Review’s Hammer Award </a:t>
            </a:r>
            <a:r>
              <a:rPr lang="en-US" dirty="0"/>
              <a:t/>
            </a:r>
            <a:br>
              <a:rPr lang="en-US" dirty="0"/>
            </a:br>
            <a:endParaRPr lang="en-US" dirty="0"/>
          </a:p>
        </p:txBody>
      </p:sp>
      <p:sp>
        <p:nvSpPr>
          <p:cNvPr id="3" name="Content Placeholder 2"/>
          <p:cNvSpPr>
            <a:spLocks noGrp="1"/>
          </p:cNvSpPr>
          <p:nvPr>
            <p:ph idx="1"/>
          </p:nvPr>
        </p:nvSpPr>
        <p:spPr>
          <a:xfrm>
            <a:off x="1043492" y="2323652"/>
            <a:ext cx="3376107" cy="3529778"/>
          </a:xfrm>
        </p:spPr>
        <p:txBody>
          <a:bodyPr/>
          <a:lstStyle/>
          <a:p>
            <a:r>
              <a:rPr lang="en-US" dirty="0"/>
              <a:t>Received the Hammer Award for efficiency in government through the completion of the Southern Appalachian Assessment. </a:t>
            </a:r>
          </a:p>
        </p:txBody>
      </p:sp>
      <p:sp>
        <p:nvSpPr>
          <p:cNvPr id="4" name="TextBox 3"/>
          <p:cNvSpPr txBox="1"/>
          <p:nvPr/>
        </p:nvSpPr>
        <p:spPr>
          <a:xfrm>
            <a:off x="4648200" y="24825"/>
            <a:ext cx="1095172" cy="584775"/>
          </a:xfrm>
          <a:prstGeom prst="rect">
            <a:avLst/>
          </a:prstGeom>
          <a:noFill/>
        </p:spPr>
        <p:txBody>
          <a:bodyPr wrap="none" rtlCol="0">
            <a:spAutoFit/>
          </a:bodyPr>
          <a:lstStyle/>
          <a:p>
            <a:r>
              <a:rPr lang="en-US" sz="3200" dirty="0" smtClean="0">
                <a:solidFill>
                  <a:schemeClr val="accent1"/>
                </a:solidFill>
              </a:rPr>
              <a:t>1997</a:t>
            </a:r>
            <a:endParaRPr lang="en-US" sz="3200" dirty="0">
              <a:solidFill>
                <a:schemeClr val="accent1"/>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230" y="2209800"/>
            <a:ext cx="270710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803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332464"/>
            <a:ext cx="7490910" cy="1182136"/>
          </a:xfrm>
        </p:spPr>
        <p:txBody>
          <a:bodyPr>
            <a:normAutofit fontScale="90000"/>
          </a:bodyPr>
          <a:lstStyle/>
          <a:p>
            <a:pPr lvl="0"/>
            <a:r>
              <a:rPr lang="en-US" dirty="0"/>
              <a:t>Sustainable Communities Initiative </a:t>
            </a:r>
            <a:br>
              <a:rPr lang="en-US" dirty="0"/>
            </a:br>
            <a:endParaRPr lang="en-US" dirty="0"/>
          </a:p>
        </p:txBody>
      </p:sp>
      <p:sp>
        <p:nvSpPr>
          <p:cNvPr id="3" name="Content Placeholder 2"/>
          <p:cNvSpPr>
            <a:spLocks noGrp="1"/>
          </p:cNvSpPr>
          <p:nvPr>
            <p:ph idx="1"/>
          </p:nvPr>
        </p:nvSpPr>
        <p:spPr/>
        <p:txBody>
          <a:bodyPr/>
          <a:lstStyle/>
          <a:p>
            <a:r>
              <a:rPr lang="en-US" dirty="0"/>
              <a:t>A workshop explored measures of change and community development indicators that were meaningful to people of the region. </a:t>
            </a:r>
            <a:endParaRPr lang="en-US" dirty="0" smtClean="0"/>
          </a:p>
          <a:p>
            <a:r>
              <a:rPr lang="en-US" dirty="0" smtClean="0"/>
              <a:t>The </a:t>
            </a:r>
            <a:r>
              <a:rPr lang="en-US" dirty="0"/>
              <a:t>project provided a tool for individuals, government planning units, and non-profit organizations to explore and </a:t>
            </a:r>
            <a:r>
              <a:rPr lang="en-US" dirty="0" smtClean="0"/>
              <a:t>apply </a:t>
            </a:r>
            <a:r>
              <a:rPr lang="en-US" dirty="0"/>
              <a:t>the extensive data compiled from the SAA. </a:t>
            </a:r>
          </a:p>
        </p:txBody>
      </p:sp>
      <p:sp>
        <p:nvSpPr>
          <p:cNvPr id="4" name="TextBox 3"/>
          <p:cNvSpPr txBox="1"/>
          <p:nvPr/>
        </p:nvSpPr>
        <p:spPr>
          <a:xfrm>
            <a:off x="4648200" y="24825"/>
            <a:ext cx="2141933" cy="584775"/>
          </a:xfrm>
          <a:prstGeom prst="rect">
            <a:avLst/>
          </a:prstGeom>
          <a:noFill/>
        </p:spPr>
        <p:txBody>
          <a:bodyPr wrap="none" rtlCol="0">
            <a:spAutoFit/>
          </a:bodyPr>
          <a:lstStyle/>
          <a:p>
            <a:r>
              <a:rPr lang="en-US" sz="3200" dirty="0" smtClean="0">
                <a:solidFill>
                  <a:schemeClr val="accent1"/>
                </a:solidFill>
              </a:rPr>
              <a:t>1997-1998</a:t>
            </a:r>
            <a:endParaRPr lang="en-US" sz="3200" dirty="0">
              <a:solidFill>
                <a:schemeClr val="accent1"/>
              </a:solidFill>
            </a:endParaRPr>
          </a:p>
        </p:txBody>
      </p:sp>
    </p:spTree>
    <p:extLst>
      <p:ext uri="{BB962C8B-B14F-4D97-AF65-F5344CB8AC3E}">
        <p14:creationId xmlns:p14="http://schemas.microsoft.com/office/powerpoint/2010/main" val="79031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8001000" cy="1066800"/>
          </a:xfrm>
        </p:spPr>
        <p:txBody>
          <a:bodyPr>
            <a:normAutofit fontScale="90000"/>
          </a:bodyPr>
          <a:lstStyle/>
          <a:p>
            <a:pPr lvl="0"/>
            <a:r>
              <a:rPr lang="en-US" sz="3100" dirty="0"/>
              <a:t>Book published entitled </a:t>
            </a:r>
            <a:r>
              <a:rPr lang="en-US" sz="3100" i="1" dirty="0"/>
              <a:t>Ecosystem Management for Sustainability: Principles and Practices Illustrated by a Regional Biosphere Cooperative</a:t>
            </a:r>
            <a:r>
              <a:rPr lang="en-US" dirty="0"/>
              <a:t/>
            </a:r>
            <a:br>
              <a:rPr lang="en-US" dirty="0"/>
            </a:br>
            <a:endParaRPr lang="en-US" dirty="0"/>
          </a:p>
        </p:txBody>
      </p:sp>
      <p:sp>
        <p:nvSpPr>
          <p:cNvPr id="3" name="Content Placeholder 2"/>
          <p:cNvSpPr>
            <a:spLocks noGrp="1"/>
          </p:cNvSpPr>
          <p:nvPr>
            <p:ph idx="1"/>
          </p:nvPr>
        </p:nvSpPr>
        <p:spPr>
          <a:xfrm>
            <a:off x="533400" y="2815623"/>
            <a:ext cx="5052508" cy="3280377"/>
          </a:xfrm>
        </p:spPr>
        <p:txBody>
          <a:bodyPr>
            <a:normAutofit fontScale="92500" lnSpcReduction="10000"/>
          </a:bodyPr>
          <a:lstStyle/>
          <a:p>
            <a:r>
              <a:rPr lang="en-US" dirty="0"/>
              <a:t>Edited by John </a:t>
            </a:r>
            <a:r>
              <a:rPr lang="en-US" dirty="0" err="1"/>
              <a:t>Peine</a:t>
            </a:r>
            <a:r>
              <a:rPr lang="en-US" dirty="0"/>
              <a:t>, a former SAMAB Cooperative member, the book highlights the efforts of the SAMAB Cooperative and the challenges facing the region. </a:t>
            </a:r>
            <a:endParaRPr lang="en-US" dirty="0" smtClean="0"/>
          </a:p>
          <a:p>
            <a:r>
              <a:rPr lang="en-US" dirty="0" smtClean="0"/>
              <a:t>It </a:t>
            </a:r>
            <a:r>
              <a:rPr lang="en-US" dirty="0"/>
              <a:t>includes contributions by several SAMAB organizations and participants. </a:t>
            </a:r>
            <a:endParaRPr lang="en-US" dirty="0" smtClean="0"/>
          </a:p>
          <a:p>
            <a:r>
              <a:rPr lang="en-US" dirty="0" smtClean="0"/>
              <a:t>Proceeds </a:t>
            </a:r>
            <a:r>
              <a:rPr lang="en-US" dirty="0"/>
              <a:t>from book went to SAMAB Foundation. </a:t>
            </a:r>
          </a:p>
        </p:txBody>
      </p:sp>
      <p:sp>
        <p:nvSpPr>
          <p:cNvPr id="4" name="TextBox 3"/>
          <p:cNvSpPr txBox="1"/>
          <p:nvPr/>
        </p:nvSpPr>
        <p:spPr>
          <a:xfrm>
            <a:off x="4648200" y="24825"/>
            <a:ext cx="1095172" cy="584775"/>
          </a:xfrm>
          <a:prstGeom prst="rect">
            <a:avLst/>
          </a:prstGeom>
          <a:noFill/>
        </p:spPr>
        <p:txBody>
          <a:bodyPr wrap="none" rtlCol="0">
            <a:spAutoFit/>
          </a:bodyPr>
          <a:lstStyle/>
          <a:p>
            <a:r>
              <a:rPr lang="en-US" sz="3200" dirty="0" smtClean="0">
                <a:solidFill>
                  <a:schemeClr val="accent1"/>
                </a:solidFill>
              </a:rPr>
              <a:t>1999</a:t>
            </a:r>
            <a:endParaRPr lang="en-US" sz="3200" dirty="0">
              <a:solidFill>
                <a:schemeClr val="accent1"/>
              </a:solidFill>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71" t="15028" r="24858"/>
          <a:stretch/>
        </p:blipFill>
        <p:spPr bwMode="auto">
          <a:xfrm>
            <a:off x="5867400" y="2590800"/>
            <a:ext cx="2355668" cy="358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42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332464"/>
            <a:ext cx="7414710" cy="1182136"/>
          </a:xfrm>
        </p:spPr>
        <p:txBody>
          <a:bodyPr>
            <a:normAutofit fontScale="90000"/>
          </a:bodyPr>
          <a:lstStyle/>
          <a:p>
            <a:pPr lvl="0"/>
            <a:r>
              <a:rPr lang="en-US" dirty="0"/>
              <a:t>Southern Appalachian Regional Information System (SARIS) </a:t>
            </a:r>
            <a:br>
              <a:rPr lang="en-US" dirty="0"/>
            </a:br>
            <a:endParaRPr lang="en-US" dirty="0"/>
          </a:p>
        </p:txBody>
      </p:sp>
      <p:sp>
        <p:nvSpPr>
          <p:cNvPr id="3" name="Content Placeholder 2"/>
          <p:cNvSpPr>
            <a:spLocks noGrp="1"/>
          </p:cNvSpPr>
          <p:nvPr>
            <p:ph idx="1"/>
          </p:nvPr>
        </p:nvSpPr>
        <p:spPr>
          <a:xfrm>
            <a:off x="533400" y="2628452"/>
            <a:ext cx="3680908" cy="3391348"/>
          </a:xfrm>
        </p:spPr>
        <p:txBody>
          <a:bodyPr>
            <a:normAutofit lnSpcReduction="10000"/>
          </a:bodyPr>
          <a:lstStyle/>
          <a:p>
            <a:r>
              <a:rPr lang="en-US" dirty="0"/>
              <a:t>T</a:t>
            </a:r>
            <a:r>
              <a:rPr lang="en-US" dirty="0" smtClean="0"/>
              <a:t>aken </a:t>
            </a:r>
            <a:r>
              <a:rPr lang="en-US" dirty="0"/>
              <a:t>information from the SAA and established to improve access to spatial data and to facilitate communication about the state of the region’s natural resources. </a:t>
            </a:r>
          </a:p>
        </p:txBody>
      </p:sp>
      <p:sp>
        <p:nvSpPr>
          <p:cNvPr id="4" name="TextBox 3"/>
          <p:cNvSpPr txBox="1"/>
          <p:nvPr/>
        </p:nvSpPr>
        <p:spPr>
          <a:xfrm>
            <a:off x="4648200" y="24825"/>
            <a:ext cx="1095172" cy="584775"/>
          </a:xfrm>
          <a:prstGeom prst="rect">
            <a:avLst/>
          </a:prstGeom>
          <a:noFill/>
        </p:spPr>
        <p:txBody>
          <a:bodyPr wrap="none" rtlCol="0">
            <a:spAutoFit/>
          </a:bodyPr>
          <a:lstStyle/>
          <a:p>
            <a:r>
              <a:rPr lang="en-US" sz="3200" dirty="0" smtClean="0">
                <a:solidFill>
                  <a:schemeClr val="accent1"/>
                </a:solidFill>
              </a:rPr>
              <a:t>2000</a:t>
            </a:r>
            <a:endParaRPr lang="en-US" sz="3200" dirty="0">
              <a:solidFill>
                <a:schemeClr val="accent1"/>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590800"/>
            <a:ext cx="4347091" cy="246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21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295400"/>
            <a:ext cx="7024744" cy="1143000"/>
          </a:xfrm>
        </p:spPr>
        <p:txBody>
          <a:bodyPr>
            <a:normAutofit fontScale="90000"/>
          </a:bodyPr>
          <a:lstStyle/>
          <a:p>
            <a:pPr lvl="0"/>
            <a:r>
              <a:rPr lang="en-US" dirty="0"/>
              <a:t>Southern Appalachian Mountain Initiative (SAMI) </a:t>
            </a:r>
            <a:br>
              <a:rPr lang="en-US" dirty="0"/>
            </a:br>
            <a:endParaRPr lang="en-US" dirty="0"/>
          </a:p>
        </p:txBody>
      </p:sp>
      <p:sp>
        <p:nvSpPr>
          <p:cNvPr id="3" name="Content Placeholder 2"/>
          <p:cNvSpPr>
            <a:spLocks noGrp="1"/>
          </p:cNvSpPr>
          <p:nvPr>
            <p:ph idx="1"/>
          </p:nvPr>
        </p:nvSpPr>
        <p:spPr>
          <a:xfrm>
            <a:off x="457200" y="2323652"/>
            <a:ext cx="4061908" cy="3619948"/>
          </a:xfrm>
        </p:spPr>
        <p:txBody>
          <a:bodyPr>
            <a:normAutofit fontScale="92500"/>
          </a:bodyPr>
          <a:lstStyle/>
          <a:p>
            <a:r>
              <a:rPr lang="en-US" dirty="0"/>
              <a:t>SAMAB played a key role in the development and implementation of the SAMI program which was a ten year effort to describe and predict the effects of air pollution on air quality in eight states abutting the Southern Appalachians. </a:t>
            </a:r>
          </a:p>
        </p:txBody>
      </p:sp>
      <p:sp>
        <p:nvSpPr>
          <p:cNvPr id="4" name="TextBox 3"/>
          <p:cNvSpPr txBox="1"/>
          <p:nvPr/>
        </p:nvSpPr>
        <p:spPr>
          <a:xfrm>
            <a:off x="4648200" y="24825"/>
            <a:ext cx="2141933" cy="584775"/>
          </a:xfrm>
          <a:prstGeom prst="rect">
            <a:avLst/>
          </a:prstGeom>
          <a:noFill/>
        </p:spPr>
        <p:txBody>
          <a:bodyPr wrap="none" rtlCol="0">
            <a:spAutoFit/>
          </a:bodyPr>
          <a:lstStyle/>
          <a:p>
            <a:r>
              <a:rPr lang="en-US" sz="3200" dirty="0" smtClean="0">
                <a:solidFill>
                  <a:schemeClr val="accent1"/>
                </a:solidFill>
              </a:rPr>
              <a:t>1992-2002</a:t>
            </a:r>
            <a:endParaRPr lang="en-US" sz="3200" dirty="0">
              <a:solidFill>
                <a:schemeClr val="accent1"/>
              </a:solidFill>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08" t="26471" r="27426" b="38778"/>
          <a:stretch/>
        </p:blipFill>
        <p:spPr bwMode="auto">
          <a:xfrm>
            <a:off x="4536458" y="2590800"/>
            <a:ext cx="4150342" cy="192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181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Southern Pine Beetle Workshop</a:t>
            </a:r>
            <a:endParaRPr lang="en-US" dirty="0"/>
          </a:p>
        </p:txBody>
      </p:sp>
      <p:sp>
        <p:nvSpPr>
          <p:cNvPr id="3" name="Content Placeholder 2"/>
          <p:cNvSpPr>
            <a:spLocks noGrp="1"/>
          </p:cNvSpPr>
          <p:nvPr>
            <p:ph idx="1"/>
          </p:nvPr>
        </p:nvSpPr>
        <p:spPr>
          <a:xfrm>
            <a:off x="762000" y="2323652"/>
            <a:ext cx="3581401" cy="3848548"/>
          </a:xfrm>
        </p:spPr>
        <p:txBody>
          <a:bodyPr>
            <a:normAutofit lnSpcReduction="10000"/>
          </a:bodyPr>
          <a:lstStyle/>
          <a:p>
            <a:r>
              <a:rPr lang="en-US" dirty="0" smtClean="0"/>
              <a:t>SAMAB sponsored a workshop that was attended by more than 85 managers and researchers to address concerns for the impacts of the southern pine beetle and strategies for future planning.</a:t>
            </a:r>
            <a:endParaRPr lang="en-US" dirty="0"/>
          </a:p>
        </p:txBody>
      </p:sp>
      <p:sp>
        <p:nvSpPr>
          <p:cNvPr id="4" name="TextBox 3"/>
          <p:cNvSpPr txBox="1"/>
          <p:nvPr/>
        </p:nvSpPr>
        <p:spPr>
          <a:xfrm>
            <a:off x="4648200" y="24825"/>
            <a:ext cx="2141933" cy="584775"/>
          </a:xfrm>
          <a:prstGeom prst="rect">
            <a:avLst/>
          </a:prstGeom>
          <a:noFill/>
        </p:spPr>
        <p:txBody>
          <a:bodyPr wrap="none" rtlCol="0">
            <a:spAutoFit/>
          </a:bodyPr>
          <a:lstStyle/>
          <a:p>
            <a:r>
              <a:rPr lang="en-US" sz="3200" dirty="0" smtClean="0">
                <a:solidFill>
                  <a:schemeClr val="accent1"/>
                </a:solidFill>
              </a:rPr>
              <a:t>2003-2004</a:t>
            </a:r>
            <a:endParaRPr lang="en-US" sz="3200" dirty="0">
              <a:solidFill>
                <a:schemeClr val="accent1"/>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447784"/>
            <a:ext cx="3721815" cy="341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447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371600"/>
            <a:ext cx="7024744" cy="1143000"/>
          </a:xfrm>
        </p:spPr>
        <p:txBody>
          <a:bodyPr>
            <a:normAutofit fontScale="90000"/>
          </a:bodyPr>
          <a:lstStyle/>
          <a:p>
            <a:pPr lvl="0"/>
            <a:r>
              <a:rPr lang="en-US" dirty="0"/>
              <a:t>Citizen Environmental Monitoring Program </a:t>
            </a:r>
            <a:br>
              <a:rPr lang="en-US" dirty="0"/>
            </a:br>
            <a:endParaRPr lang="en-US" dirty="0"/>
          </a:p>
        </p:txBody>
      </p:sp>
      <p:sp>
        <p:nvSpPr>
          <p:cNvPr id="3" name="Content Placeholder 2"/>
          <p:cNvSpPr>
            <a:spLocks noGrp="1"/>
          </p:cNvSpPr>
          <p:nvPr>
            <p:ph idx="1"/>
          </p:nvPr>
        </p:nvSpPr>
        <p:spPr>
          <a:xfrm>
            <a:off x="609600" y="2438400"/>
            <a:ext cx="4900108" cy="3394229"/>
          </a:xfrm>
        </p:spPr>
        <p:txBody>
          <a:bodyPr>
            <a:normAutofit fontScale="92500"/>
          </a:bodyPr>
          <a:lstStyle/>
          <a:p>
            <a:r>
              <a:rPr lang="en-US" dirty="0" smtClean="0"/>
              <a:t>12 </a:t>
            </a:r>
            <a:r>
              <a:rPr lang="en-US" dirty="0"/>
              <a:t>communities monitored watershed health, invasive species, and forest health to gather information for research and local decision-making. </a:t>
            </a:r>
            <a:endParaRPr lang="en-US" dirty="0" smtClean="0"/>
          </a:p>
          <a:p>
            <a:r>
              <a:rPr lang="en-US" dirty="0" smtClean="0"/>
              <a:t>This </a:t>
            </a:r>
            <a:r>
              <a:rPr lang="en-US" dirty="0"/>
              <a:t>also included the production of pocket guides to identify common invasive plants. </a:t>
            </a:r>
          </a:p>
        </p:txBody>
      </p:sp>
      <p:sp>
        <p:nvSpPr>
          <p:cNvPr id="4" name="TextBox 3"/>
          <p:cNvSpPr txBox="1"/>
          <p:nvPr/>
        </p:nvSpPr>
        <p:spPr>
          <a:xfrm>
            <a:off x="4648200" y="24825"/>
            <a:ext cx="2141933" cy="584775"/>
          </a:xfrm>
          <a:prstGeom prst="rect">
            <a:avLst/>
          </a:prstGeom>
          <a:noFill/>
        </p:spPr>
        <p:txBody>
          <a:bodyPr wrap="none" rtlCol="0">
            <a:spAutoFit/>
          </a:bodyPr>
          <a:lstStyle/>
          <a:p>
            <a:r>
              <a:rPr lang="en-US" sz="3200" dirty="0" smtClean="0">
                <a:solidFill>
                  <a:schemeClr val="accent1"/>
                </a:solidFill>
              </a:rPr>
              <a:t>2004-2005</a:t>
            </a:r>
            <a:endParaRPr lang="en-US" sz="3200" dirty="0">
              <a:solidFill>
                <a:schemeClr val="accent1"/>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362200"/>
            <a:ext cx="3145155" cy="296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431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024744" cy="1143000"/>
          </a:xfrm>
        </p:spPr>
        <p:txBody>
          <a:bodyPr/>
          <a:lstStyle/>
          <a:p>
            <a:r>
              <a:rPr lang="en-US" dirty="0" smtClean="0"/>
              <a:t>Saving our Hemlocks</a:t>
            </a:r>
            <a:endParaRPr lang="en-US" dirty="0"/>
          </a:p>
        </p:txBody>
      </p:sp>
      <p:sp>
        <p:nvSpPr>
          <p:cNvPr id="3" name="Content Placeholder 2"/>
          <p:cNvSpPr>
            <a:spLocks noGrp="1"/>
          </p:cNvSpPr>
          <p:nvPr>
            <p:ph idx="1"/>
          </p:nvPr>
        </p:nvSpPr>
        <p:spPr>
          <a:xfrm>
            <a:off x="533401" y="1752600"/>
            <a:ext cx="5209972" cy="4419600"/>
          </a:xfrm>
        </p:spPr>
        <p:txBody>
          <a:bodyPr>
            <a:normAutofit fontScale="92500" lnSpcReduction="20000"/>
          </a:bodyPr>
          <a:lstStyle/>
          <a:p>
            <a:r>
              <a:rPr lang="en-US" dirty="0"/>
              <a:t>The SAMAB-led </a:t>
            </a:r>
            <a:r>
              <a:rPr lang="en-US" dirty="0" smtClean="0"/>
              <a:t>partnership produced </a:t>
            </a:r>
            <a:r>
              <a:rPr lang="en-US" dirty="0"/>
              <a:t>an educational pamphlet and distributed more than 5,000 copies and helped to update the Save Our Hemlocks website for private land and homeowners. </a:t>
            </a:r>
            <a:endParaRPr lang="en-US" dirty="0" smtClean="0"/>
          </a:p>
          <a:p>
            <a:pPr marL="68580" indent="0">
              <a:buNone/>
            </a:pPr>
            <a:endParaRPr lang="en-US" dirty="0" smtClean="0"/>
          </a:p>
          <a:p>
            <a:r>
              <a:rPr lang="en-US" dirty="0" smtClean="0"/>
              <a:t>Developed </a:t>
            </a:r>
            <a:r>
              <a:rPr lang="en-US" dirty="0"/>
              <a:t>guidance on biological and chemical HWA controls suitable for public and private lands through a HWA poster and supported early efforts to get media coverage of HWA.</a:t>
            </a:r>
          </a:p>
          <a:p>
            <a:endParaRPr lang="en-US" dirty="0"/>
          </a:p>
        </p:txBody>
      </p:sp>
      <p:sp>
        <p:nvSpPr>
          <p:cNvPr id="4" name="TextBox 3"/>
          <p:cNvSpPr txBox="1"/>
          <p:nvPr/>
        </p:nvSpPr>
        <p:spPr>
          <a:xfrm>
            <a:off x="4648200" y="24825"/>
            <a:ext cx="1095172" cy="584775"/>
          </a:xfrm>
          <a:prstGeom prst="rect">
            <a:avLst/>
          </a:prstGeom>
          <a:noFill/>
        </p:spPr>
        <p:txBody>
          <a:bodyPr wrap="none" rtlCol="0">
            <a:spAutoFit/>
          </a:bodyPr>
          <a:lstStyle/>
          <a:p>
            <a:r>
              <a:rPr lang="en-US" sz="3200" dirty="0" smtClean="0">
                <a:solidFill>
                  <a:schemeClr val="accent1"/>
                </a:solidFill>
              </a:rPr>
              <a:t>2005</a:t>
            </a:r>
            <a:endParaRPr lang="en-US" sz="3200" dirty="0">
              <a:solidFill>
                <a:schemeClr val="accent1"/>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1" y="2457970"/>
            <a:ext cx="3048000" cy="2028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22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84864"/>
            <a:ext cx="7924800" cy="1105936"/>
          </a:xfrm>
        </p:spPr>
        <p:txBody>
          <a:bodyPr>
            <a:normAutofit fontScale="90000"/>
          </a:bodyPr>
          <a:lstStyle/>
          <a:p>
            <a:pPr lvl="0"/>
            <a:r>
              <a:rPr lang="en-US" dirty="0"/>
              <a:t>Dogwood Anthracnose Workshop and Education Materials  </a:t>
            </a:r>
            <a:br>
              <a:rPr lang="en-US" dirty="0"/>
            </a:br>
            <a:endParaRPr lang="en-US" dirty="0"/>
          </a:p>
        </p:txBody>
      </p:sp>
      <p:sp>
        <p:nvSpPr>
          <p:cNvPr id="3" name="Content Placeholder 2"/>
          <p:cNvSpPr>
            <a:spLocks noGrp="1"/>
          </p:cNvSpPr>
          <p:nvPr>
            <p:ph idx="1"/>
          </p:nvPr>
        </p:nvSpPr>
        <p:spPr>
          <a:xfrm>
            <a:off x="762000" y="2323652"/>
            <a:ext cx="4061908" cy="3772348"/>
          </a:xfrm>
        </p:spPr>
        <p:txBody>
          <a:bodyPr/>
          <a:lstStyle/>
          <a:p>
            <a:r>
              <a:rPr lang="en-US" dirty="0"/>
              <a:t>Developed educational programs and materials for schools and the public for dogwood anthracnose and conducted two workshops for the public. </a:t>
            </a:r>
          </a:p>
        </p:txBody>
      </p:sp>
      <p:sp>
        <p:nvSpPr>
          <p:cNvPr id="4" name="TextBox 3"/>
          <p:cNvSpPr txBox="1"/>
          <p:nvPr/>
        </p:nvSpPr>
        <p:spPr>
          <a:xfrm>
            <a:off x="4648200" y="24825"/>
            <a:ext cx="1101584" cy="584775"/>
          </a:xfrm>
          <a:prstGeom prst="rect">
            <a:avLst/>
          </a:prstGeom>
          <a:noFill/>
        </p:spPr>
        <p:txBody>
          <a:bodyPr wrap="none" rtlCol="0">
            <a:spAutoFit/>
          </a:bodyPr>
          <a:lstStyle/>
          <a:p>
            <a:r>
              <a:rPr lang="en-US" sz="3200" dirty="0" smtClean="0">
                <a:solidFill>
                  <a:schemeClr val="accent1"/>
                </a:solidFill>
              </a:rPr>
              <a:t>1990</a:t>
            </a:r>
            <a:endParaRPr lang="en-US" sz="3200" dirty="0">
              <a:solidFill>
                <a:schemeClr val="accent1"/>
              </a:solidFill>
            </a:endParaRPr>
          </a:p>
        </p:txBody>
      </p:sp>
      <p:pic>
        <p:nvPicPr>
          <p:cNvPr id="2050" name="Picture 2" descr="http://t0.gstatic.com/images?q=tbn:ANd9GcTmtWfq4v4dV4RUfc6EALHOw0DS9sFucbMjYzrV26QfRSYwYiC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90800"/>
            <a:ext cx="3876675"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192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371600"/>
            <a:ext cx="7024744" cy="1143000"/>
          </a:xfrm>
        </p:spPr>
        <p:txBody>
          <a:bodyPr>
            <a:normAutofit fontScale="90000"/>
          </a:bodyPr>
          <a:lstStyle/>
          <a:p>
            <a:pPr lvl="0"/>
            <a:r>
              <a:rPr lang="en-US" dirty="0"/>
              <a:t>Invasive Species Control and Awareness</a:t>
            </a:r>
            <a:br>
              <a:rPr lang="en-US" dirty="0"/>
            </a:br>
            <a:endParaRPr lang="en-US" dirty="0"/>
          </a:p>
        </p:txBody>
      </p:sp>
      <p:sp>
        <p:nvSpPr>
          <p:cNvPr id="3" name="Content Placeholder 2"/>
          <p:cNvSpPr>
            <a:spLocks noGrp="1"/>
          </p:cNvSpPr>
          <p:nvPr>
            <p:ph idx="1"/>
          </p:nvPr>
        </p:nvSpPr>
        <p:spPr>
          <a:xfrm>
            <a:off x="685800" y="2323652"/>
            <a:ext cx="7315199" cy="3772348"/>
          </a:xfrm>
        </p:spPr>
        <p:txBody>
          <a:bodyPr/>
          <a:lstStyle/>
          <a:p>
            <a:r>
              <a:rPr lang="en-US" dirty="0" smtClean="0"/>
              <a:t>Continuing as a leader in monitoring invasive plants, SAMAB held a workshop to identify, improve, and develop detection tools for region-wide invasive control</a:t>
            </a:r>
          </a:p>
          <a:p>
            <a:pPr marL="68580" indent="0">
              <a:buNone/>
            </a:pPr>
            <a:endParaRPr lang="en-US" dirty="0" smtClean="0"/>
          </a:p>
          <a:p>
            <a:r>
              <a:rPr lang="en-US" dirty="0" smtClean="0"/>
              <a:t>A </a:t>
            </a:r>
            <a:r>
              <a:rPr lang="en-US" dirty="0"/>
              <a:t>guide was produced on the Exotic Invasive Plants of Southern Appalachia. </a:t>
            </a:r>
          </a:p>
        </p:txBody>
      </p:sp>
      <p:sp>
        <p:nvSpPr>
          <p:cNvPr id="4" name="TextBox 3"/>
          <p:cNvSpPr txBox="1"/>
          <p:nvPr/>
        </p:nvSpPr>
        <p:spPr>
          <a:xfrm>
            <a:off x="4648200" y="24825"/>
            <a:ext cx="1095172" cy="584775"/>
          </a:xfrm>
          <a:prstGeom prst="rect">
            <a:avLst/>
          </a:prstGeom>
          <a:noFill/>
        </p:spPr>
        <p:txBody>
          <a:bodyPr wrap="none" rtlCol="0">
            <a:spAutoFit/>
          </a:bodyPr>
          <a:lstStyle/>
          <a:p>
            <a:r>
              <a:rPr lang="en-US" sz="3200" dirty="0" smtClean="0">
                <a:solidFill>
                  <a:schemeClr val="accent1"/>
                </a:solidFill>
              </a:rPr>
              <a:t>2006</a:t>
            </a:r>
            <a:endParaRPr lang="en-US" sz="3200" dirty="0">
              <a:solidFill>
                <a:schemeClr val="accent1"/>
              </a:solidFill>
            </a:endParaRPr>
          </a:p>
        </p:txBody>
      </p:sp>
    </p:spTree>
    <p:extLst>
      <p:ext uri="{BB962C8B-B14F-4D97-AF65-F5344CB8AC3E}">
        <p14:creationId xmlns:p14="http://schemas.microsoft.com/office/powerpoint/2010/main" val="1236932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7024744" cy="1143000"/>
          </a:xfrm>
        </p:spPr>
        <p:txBody>
          <a:bodyPr>
            <a:normAutofit fontScale="90000"/>
          </a:bodyPr>
          <a:lstStyle/>
          <a:p>
            <a:pPr lvl="0"/>
            <a:r>
              <a:rPr lang="en-US" dirty="0"/>
              <a:t>Appalachian Trail Water Quality Teams</a:t>
            </a:r>
            <a:br>
              <a:rPr lang="en-US" dirty="0"/>
            </a:br>
            <a:endParaRPr lang="en-US" dirty="0"/>
          </a:p>
        </p:txBody>
      </p:sp>
      <p:sp>
        <p:nvSpPr>
          <p:cNvPr id="3" name="Content Placeholder 2"/>
          <p:cNvSpPr>
            <a:spLocks noGrp="1"/>
          </p:cNvSpPr>
          <p:nvPr>
            <p:ph idx="1"/>
          </p:nvPr>
        </p:nvSpPr>
        <p:spPr>
          <a:xfrm>
            <a:off x="762000" y="2552252"/>
            <a:ext cx="3909507" cy="3696148"/>
          </a:xfrm>
        </p:spPr>
        <p:txBody>
          <a:bodyPr/>
          <a:lstStyle/>
          <a:p>
            <a:r>
              <a:rPr lang="en-US" dirty="0"/>
              <a:t>Water quality teams were formed to monitor springs and high-value resource waters along the Appalachian Trail. </a:t>
            </a:r>
          </a:p>
        </p:txBody>
      </p:sp>
      <p:sp>
        <p:nvSpPr>
          <p:cNvPr id="4" name="TextBox 3"/>
          <p:cNvSpPr txBox="1"/>
          <p:nvPr/>
        </p:nvSpPr>
        <p:spPr>
          <a:xfrm>
            <a:off x="4648200" y="24825"/>
            <a:ext cx="1095172" cy="584775"/>
          </a:xfrm>
          <a:prstGeom prst="rect">
            <a:avLst/>
          </a:prstGeom>
          <a:noFill/>
        </p:spPr>
        <p:txBody>
          <a:bodyPr wrap="none" rtlCol="0">
            <a:spAutoFit/>
          </a:bodyPr>
          <a:lstStyle/>
          <a:p>
            <a:r>
              <a:rPr lang="en-US" sz="3200" dirty="0" smtClean="0">
                <a:solidFill>
                  <a:schemeClr val="accent1"/>
                </a:solidFill>
              </a:rPr>
              <a:t>2006</a:t>
            </a:r>
            <a:endParaRPr lang="en-US" sz="3200" dirty="0">
              <a:solidFill>
                <a:schemeClr val="accent1"/>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837" y="2438400"/>
            <a:ext cx="3014764" cy="286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39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306234" cy="1105936"/>
          </a:xfrm>
        </p:spPr>
        <p:txBody>
          <a:bodyPr>
            <a:normAutofit fontScale="90000"/>
          </a:bodyPr>
          <a:lstStyle/>
          <a:p>
            <a:r>
              <a:rPr lang="en-US" dirty="0" smtClean="0"/>
              <a:t>SAMAB website and newsletter</a:t>
            </a:r>
            <a:endParaRPr lang="en-US" dirty="0"/>
          </a:p>
        </p:txBody>
      </p:sp>
      <p:sp>
        <p:nvSpPr>
          <p:cNvPr id="3" name="Content Placeholder 2"/>
          <p:cNvSpPr>
            <a:spLocks noGrp="1"/>
          </p:cNvSpPr>
          <p:nvPr>
            <p:ph idx="1"/>
          </p:nvPr>
        </p:nvSpPr>
        <p:spPr>
          <a:xfrm>
            <a:off x="609600" y="1905000"/>
            <a:ext cx="8077200" cy="2057401"/>
          </a:xfrm>
        </p:spPr>
        <p:txBody>
          <a:bodyPr>
            <a:normAutofit fontScale="92500"/>
          </a:bodyPr>
          <a:lstStyle/>
          <a:p>
            <a:r>
              <a:rPr lang="en-US" dirty="0"/>
              <a:t>The continuously updated SAMAB website that provides recent news, publications, and other sources of information to the public and the SAMAB newsletter that was sent to an extensive list of members and professionals in the Southern Appalachians. </a:t>
            </a:r>
          </a:p>
        </p:txBody>
      </p:sp>
      <p:sp>
        <p:nvSpPr>
          <p:cNvPr id="5" name="TextBox 4"/>
          <p:cNvSpPr txBox="1"/>
          <p:nvPr/>
        </p:nvSpPr>
        <p:spPr>
          <a:xfrm>
            <a:off x="4648200" y="24825"/>
            <a:ext cx="2436886" cy="584775"/>
          </a:xfrm>
          <a:prstGeom prst="rect">
            <a:avLst/>
          </a:prstGeom>
          <a:noFill/>
        </p:spPr>
        <p:txBody>
          <a:bodyPr wrap="none" rtlCol="0">
            <a:spAutoFit/>
          </a:bodyPr>
          <a:lstStyle/>
          <a:p>
            <a:r>
              <a:rPr lang="en-US" sz="3200" dirty="0" smtClean="0">
                <a:solidFill>
                  <a:schemeClr val="accent1"/>
                </a:solidFill>
              </a:rPr>
              <a:t>Throughout</a:t>
            </a:r>
            <a:endParaRPr lang="en-US" sz="3200" dirty="0">
              <a:solidFill>
                <a:schemeClr val="accent1"/>
              </a:solidFill>
            </a:endParaRPr>
          </a:p>
        </p:txBody>
      </p:sp>
      <p:pic>
        <p:nvPicPr>
          <p:cNvPr id="102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9816" t="11870" r="25073" b="39828"/>
          <a:stretch/>
        </p:blipFill>
        <p:spPr bwMode="auto">
          <a:xfrm>
            <a:off x="2209800" y="3952116"/>
            <a:ext cx="4788226" cy="222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298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024744" cy="1143000"/>
          </a:xfrm>
        </p:spPr>
        <p:txBody>
          <a:bodyPr>
            <a:normAutofit fontScale="90000"/>
          </a:bodyPr>
          <a:lstStyle/>
          <a:p>
            <a:r>
              <a:rPr lang="en-US" dirty="0" smtClean="0"/>
              <a:t>SAMAB International Relations</a:t>
            </a:r>
            <a:endParaRPr lang="en-US" dirty="0"/>
          </a:p>
        </p:txBody>
      </p:sp>
      <p:sp>
        <p:nvSpPr>
          <p:cNvPr id="3" name="Content Placeholder 2"/>
          <p:cNvSpPr>
            <a:spLocks noGrp="1"/>
          </p:cNvSpPr>
          <p:nvPr>
            <p:ph idx="1"/>
          </p:nvPr>
        </p:nvSpPr>
        <p:spPr>
          <a:xfrm>
            <a:off x="609601" y="2209800"/>
            <a:ext cx="5715000" cy="3886200"/>
          </a:xfrm>
        </p:spPr>
        <p:txBody>
          <a:bodyPr>
            <a:normAutofit fontScale="85000" lnSpcReduction="10000"/>
          </a:bodyPr>
          <a:lstStyle/>
          <a:p>
            <a:r>
              <a:rPr lang="en-US" dirty="0"/>
              <a:t>SAMAB hosted representatives from the World Bank, USAID, IUCN, UNEP, World Wildlife Fund, Poland, Czech and Slovak Republics, India, Russia, Germany, Kenya, Tanzania, Indonesia, Thailand, Korea, and Turkey to demonstrate how the SAMAB model can be transferred to other countries</a:t>
            </a:r>
            <a:r>
              <a:rPr lang="en-US" dirty="0" smtClean="0"/>
              <a:t>.</a:t>
            </a:r>
          </a:p>
          <a:p>
            <a:r>
              <a:rPr lang="en-US" dirty="0" smtClean="0"/>
              <a:t> </a:t>
            </a:r>
            <a:r>
              <a:rPr lang="en-US" dirty="0"/>
              <a:t>SAMAB hosted an international workshop on baseline inventory and monitoring in biosphere reserves, sponsored by USMAB, UNESCO and UNEP. </a:t>
            </a:r>
          </a:p>
        </p:txBody>
      </p:sp>
      <p:sp>
        <p:nvSpPr>
          <p:cNvPr id="4" name="TextBox 3"/>
          <p:cNvSpPr txBox="1"/>
          <p:nvPr/>
        </p:nvSpPr>
        <p:spPr>
          <a:xfrm>
            <a:off x="4648200" y="24825"/>
            <a:ext cx="2436886" cy="584775"/>
          </a:xfrm>
          <a:prstGeom prst="rect">
            <a:avLst/>
          </a:prstGeom>
          <a:noFill/>
        </p:spPr>
        <p:txBody>
          <a:bodyPr wrap="none" rtlCol="0">
            <a:spAutoFit/>
          </a:bodyPr>
          <a:lstStyle/>
          <a:p>
            <a:r>
              <a:rPr lang="en-US" sz="3200" dirty="0" smtClean="0">
                <a:solidFill>
                  <a:schemeClr val="accent1"/>
                </a:solidFill>
              </a:rPr>
              <a:t>Throughout</a:t>
            </a:r>
            <a:endParaRPr lang="en-US" sz="3200" dirty="0">
              <a:solidFill>
                <a:schemeClr val="accent1"/>
              </a:solidFill>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675" y="25908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418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024744" cy="1143000"/>
          </a:xfrm>
        </p:spPr>
        <p:txBody>
          <a:bodyPr>
            <a:normAutofit fontScale="90000"/>
          </a:bodyPr>
          <a:lstStyle/>
          <a:p>
            <a:r>
              <a:rPr lang="en-US" dirty="0" smtClean="0"/>
              <a:t>Biosphere reserve partnerships</a:t>
            </a:r>
            <a:endParaRPr lang="en-US" dirty="0"/>
          </a:p>
        </p:txBody>
      </p:sp>
      <p:sp>
        <p:nvSpPr>
          <p:cNvPr id="3" name="Content Placeholder 2"/>
          <p:cNvSpPr>
            <a:spLocks noGrp="1"/>
          </p:cNvSpPr>
          <p:nvPr>
            <p:ph idx="1"/>
          </p:nvPr>
        </p:nvSpPr>
        <p:spPr>
          <a:xfrm>
            <a:off x="609600" y="2209800"/>
            <a:ext cx="3276600" cy="3962400"/>
          </a:xfrm>
        </p:spPr>
        <p:txBody>
          <a:bodyPr>
            <a:normAutofit fontScale="92500" lnSpcReduction="10000"/>
          </a:bodyPr>
          <a:lstStyle/>
          <a:p>
            <a:r>
              <a:rPr lang="en-US" dirty="0"/>
              <a:t>The establishment and cooperation of biosphere reserves in the Southern Appalachian region: Mount Mitchell, GSMNP, Oak Ridge National Laboratory, </a:t>
            </a:r>
            <a:r>
              <a:rPr lang="en-US" dirty="0" err="1"/>
              <a:t>Coweeta</a:t>
            </a:r>
            <a:r>
              <a:rPr lang="en-US" dirty="0" smtClean="0"/>
              <a:t>, </a:t>
            </a:r>
            <a:r>
              <a:rPr lang="en-US" dirty="0"/>
              <a:t>Grandfather Mountain.</a:t>
            </a:r>
          </a:p>
        </p:txBody>
      </p:sp>
      <p:sp>
        <p:nvSpPr>
          <p:cNvPr id="4" name="TextBox 3"/>
          <p:cNvSpPr txBox="1"/>
          <p:nvPr/>
        </p:nvSpPr>
        <p:spPr>
          <a:xfrm>
            <a:off x="4648200" y="24825"/>
            <a:ext cx="2436886" cy="584775"/>
          </a:xfrm>
          <a:prstGeom prst="rect">
            <a:avLst/>
          </a:prstGeom>
          <a:noFill/>
        </p:spPr>
        <p:txBody>
          <a:bodyPr wrap="none" rtlCol="0">
            <a:spAutoFit/>
          </a:bodyPr>
          <a:lstStyle/>
          <a:p>
            <a:r>
              <a:rPr lang="en-US" sz="3200" dirty="0" smtClean="0">
                <a:solidFill>
                  <a:schemeClr val="accent1"/>
                </a:solidFill>
              </a:rPr>
              <a:t>Throughout</a:t>
            </a:r>
            <a:endParaRPr lang="en-US" sz="3200" dirty="0">
              <a:solidFill>
                <a:schemeClr val="accent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1828800"/>
            <a:ext cx="4461933" cy="4724400"/>
          </a:xfrm>
          <a:prstGeom prst="rect">
            <a:avLst/>
          </a:prstGeom>
        </p:spPr>
      </p:pic>
    </p:spTree>
    <p:extLst>
      <p:ext uri="{BB962C8B-B14F-4D97-AF65-F5344CB8AC3E}">
        <p14:creationId xmlns:p14="http://schemas.microsoft.com/office/powerpoint/2010/main" val="2533708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Regional SAMAB Conferences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SAMAB has organized </a:t>
            </a:r>
            <a:r>
              <a:rPr lang="en-US" dirty="0" smtClean="0"/>
              <a:t>21 successful </a:t>
            </a:r>
            <a:r>
              <a:rPr lang="en-US" dirty="0"/>
              <a:t>conferences to bring together diverse stakeholders on a variety of topics addressing social and ecological issues in the Southern Appalachians. </a:t>
            </a:r>
            <a:endParaRPr lang="en-US" dirty="0" smtClean="0"/>
          </a:p>
          <a:p>
            <a:r>
              <a:rPr lang="en-US" dirty="0" smtClean="0"/>
              <a:t>Some example topics:</a:t>
            </a:r>
          </a:p>
          <a:p>
            <a:pPr lvl="1"/>
            <a:r>
              <a:rPr lang="en-US" dirty="0" smtClean="0"/>
              <a:t>Relationships of natural resources and economy</a:t>
            </a:r>
          </a:p>
          <a:p>
            <a:pPr lvl="1"/>
            <a:r>
              <a:rPr lang="en-US" dirty="0" smtClean="0"/>
              <a:t>Working with communities</a:t>
            </a:r>
          </a:p>
          <a:p>
            <a:pPr lvl="1"/>
            <a:r>
              <a:rPr lang="en-US" dirty="0" smtClean="0"/>
              <a:t>Assessing the landscape</a:t>
            </a:r>
          </a:p>
          <a:p>
            <a:pPr lvl="1"/>
            <a:r>
              <a:rPr lang="en-US" dirty="0" smtClean="0"/>
              <a:t>Social and economic uses of SA forests</a:t>
            </a:r>
            <a:endParaRPr lang="en-US" dirty="0"/>
          </a:p>
        </p:txBody>
      </p:sp>
      <p:sp>
        <p:nvSpPr>
          <p:cNvPr id="4" name="TextBox 3"/>
          <p:cNvSpPr txBox="1"/>
          <p:nvPr/>
        </p:nvSpPr>
        <p:spPr>
          <a:xfrm>
            <a:off x="4648200" y="24825"/>
            <a:ext cx="2436886" cy="584775"/>
          </a:xfrm>
          <a:prstGeom prst="rect">
            <a:avLst/>
          </a:prstGeom>
          <a:noFill/>
        </p:spPr>
        <p:txBody>
          <a:bodyPr wrap="none" rtlCol="0">
            <a:spAutoFit/>
          </a:bodyPr>
          <a:lstStyle/>
          <a:p>
            <a:r>
              <a:rPr lang="en-US" sz="3200" dirty="0" smtClean="0">
                <a:solidFill>
                  <a:schemeClr val="accent1"/>
                </a:solidFill>
              </a:rPr>
              <a:t>Throughout</a:t>
            </a:r>
            <a:endParaRPr lang="en-US" sz="3200" dirty="0">
              <a:solidFill>
                <a:schemeClr val="accent1"/>
              </a:solidFill>
            </a:endParaRPr>
          </a:p>
        </p:txBody>
      </p:sp>
    </p:spTree>
    <p:extLst>
      <p:ext uri="{BB962C8B-B14F-4D97-AF65-F5344CB8AC3E}">
        <p14:creationId xmlns:p14="http://schemas.microsoft.com/office/powerpoint/2010/main" val="4170954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024744" cy="1143000"/>
          </a:xfrm>
        </p:spPr>
        <p:txBody>
          <a:bodyPr>
            <a:normAutofit fontScale="90000"/>
          </a:bodyPr>
          <a:lstStyle/>
          <a:p>
            <a:pPr lvl="0"/>
            <a:r>
              <a:rPr lang="en-US" dirty="0"/>
              <a:t>The relationships formed over 25 years </a:t>
            </a:r>
            <a:r>
              <a:rPr lang="en-US" dirty="0" smtClean="0"/>
              <a:t>of partnerships </a:t>
            </a:r>
            <a:r>
              <a:rPr lang="en-US" dirty="0"/>
              <a:t/>
            </a:r>
            <a:br>
              <a:rPr lang="en-US" dirty="0"/>
            </a:br>
            <a:endParaRPr lang="en-US" dirty="0"/>
          </a:p>
        </p:txBody>
      </p:sp>
      <p:sp>
        <p:nvSpPr>
          <p:cNvPr id="3" name="Content Placeholder 2"/>
          <p:cNvSpPr>
            <a:spLocks noGrp="1"/>
          </p:cNvSpPr>
          <p:nvPr>
            <p:ph idx="1"/>
          </p:nvPr>
        </p:nvSpPr>
        <p:spPr>
          <a:xfrm>
            <a:off x="609600" y="2667001"/>
            <a:ext cx="4495801" cy="3505200"/>
          </a:xfrm>
        </p:spPr>
        <p:txBody>
          <a:bodyPr>
            <a:normAutofit fontScale="92500"/>
          </a:bodyPr>
          <a:lstStyle/>
          <a:p>
            <a:r>
              <a:rPr lang="en-US" dirty="0"/>
              <a:t>After 25 years of existence, SAMAB has many intangible successes through the building of personal and professional relationships among SAMAB members throughout the Southern Appalachian region that cross political and institutional </a:t>
            </a:r>
            <a:r>
              <a:rPr lang="en-US" dirty="0" smtClean="0"/>
              <a:t>boundaries.</a:t>
            </a:r>
            <a:endParaRPr lang="en-US" dirty="0"/>
          </a:p>
        </p:txBody>
      </p:sp>
      <p:sp>
        <p:nvSpPr>
          <p:cNvPr id="4" name="TextBox 3"/>
          <p:cNvSpPr txBox="1"/>
          <p:nvPr/>
        </p:nvSpPr>
        <p:spPr>
          <a:xfrm>
            <a:off x="4648200" y="24825"/>
            <a:ext cx="2436886" cy="584775"/>
          </a:xfrm>
          <a:prstGeom prst="rect">
            <a:avLst/>
          </a:prstGeom>
          <a:noFill/>
        </p:spPr>
        <p:txBody>
          <a:bodyPr wrap="none" rtlCol="0">
            <a:spAutoFit/>
          </a:bodyPr>
          <a:lstStyle/>
          <a:p>
            <a:r>
              <a:rPr lang="en-US" sz="3200" dirty="0" smtClean="0">
                <a:solidFill>
                  <a:schemeClr val="accent1"/>
                </a:solidFill>
              </a:rPr>
              <a:t>Throughout</a:t>
            </a:r>
            <a:endParaRPr lang="en-US" sz="3200" dirty="0">
              <a:solidFill>
                <a:schemeClr val="accent1"/>
              </a:solidFill>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370" t="72174" r="12282" b="6660"/>
          <a:stretch/>
        </p:blipFill>
        <p:spPr bwMode="auto">
          <a:xfrm>
            <a:off x="5029201" y="2980177"/>
            <a:ext cx="3654286" cy="198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46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382434" cy="1143000"/>
          </a:xfrm>
        </p:spPr>
        <p:txBody>
          <a:bodyPr>
            <a:normAutofit fontScale="90000"/>
          </a:bodyPr>
          <a:lstStyle/>
          <a:p>
            <a:pPr lvl="0"/>
            <a:r>
              <a:rPr lang="en-US" dirty="0"/>
              <a:t>Air Quality Forums and Planning</a:t>
            </a:r>
            <a:br>
              <a:rPr lang="en-US" dirty="0"/>
            </a:br>
            <a:endParaRPr lang="en-US" dirty="0"/>
          </a:p>
        </p:txBody>
      </p:sp>
      <p:sp>
        <p:nvSpPr>
          <p:cNvPr id="3" name="Content Placeholder 2"/>
          <p:cNvSpPr>
            <a:spLocks noGrp="1"/>
          </p:cNvSpPr>
          <p:nvPr>
            <p:ph idx="1"/>
          </p:nvPr>
        </p:nvSpPr>
        <p:spPr>
          <a:xfrm>
            <a:off x="838200" y="2057400"/>
            <a:ext cx="4038600" cy="4114800"/>
          </a:xfrm>
        </p:spPr>
        <p:txBody>
          <a:bodyPr>
            <a:normAutofit/>
          </a:bodyPr>
          <a:lstStyle/>
          <a:p>
            <a:r>
              <a:rPr lang="en-US" dirty="0"/>
              <a:t>SAMAB sponsored two symposiums for air quality management and SAMAB appointed a committee to develop and coordinate a strategic plan for air quality monitoring and research in the region. </a:t>
            </a:r>
          </a:p>
        </p:txBody>
      </p:sp>
      <p:sp>
        <p:nvSpPr>
          <p:cNvPr id="4" name="TextBox 3"/>
          <p:cNvSpPr txBox="1"/>
          <p:nvPr/>
        </p:nvSpPr>
        <p:spPr>
          <a:xfrm>
            <a:off x="4648200" y="24825"/>
            <a:ext cx="1095172" cy="584775"/>
          </a:xfrm>
          <a:prstGeom prst="rect">
            <a:avLst/>
          </a:prstGeom>
          <a:noFill/>
        </p:spPr>
        <p:txBody>
          <a:bodyPr wrap="none" rtlCol="0">
            <a:spAutoFit/>
          </a:bodyPr>
          <a:lstStyle/>
          <a:p>
            <a:r>
              <a:rPr lang="en-US" sz="3200" dirty="0" smtClean="0">
                <a:solidFill>
                  <a:schemeClr val="accent1"/>
                </a:solidFill>
              </a:rPr>
              <a:t>1992</a:t>
            </a:r>
            <a:endParaRPr lang="en-US" sz="3200" dirty="0">
              <a:solidFill>
                <a:schemeClr val="accent1"/>
              </a:solidFill>
            </a:endParaRPr>
          </a:p>
        </p:txBody>
      </p:sp>
      <p:sp>
        <p:nvSpPr>
          <p:cNvPr id="5" name="AutoShape 2" descr="data:image/jpeg;base64,/9j/4AAQSkZJRgABAQAAAQABAAD/2wCEAAkGBhQSEBQUExQUFRQVFxcXFxQXFRcYGBcYHRUYGBUXHBcYHCYeHBojHBoYHy8gIycpLCwsFR8xNTAqNSYrLCkBCQoKDgwOGg8PGiwkHCQsLCwsKiwsLCwsLCwsLCwsLCwsLCwsLCwsLCwsLCksLCwsLCwsLCwsLCwsLCwsLCwsLP/AABEIAQsAvQMBIgACEQEDEQH/xAAcAAACAwEBAQEAAAAAAAAAAAACAwEEBQYABwj/xAA6EAABAwIEAggFAwQBBQEAAAABAAIRAyEEEjFBUWEFEyJxgZGx8AYUMqHBQtHhFVJi8SMHM3KCwiT/xAAaAQADAQEBAQAAAAAAAAAAAAAAAQIDBAUG/8QAJxEAAgICAgICAgEFAAAAAAAAAAECERIhAxMxQQQUIlFhMoGRofD/2gAMAwEAAhEDEQA/AOsUwtUdGDl5hF/Sl53fEv68jKUwtZvRg5I29Gjkl3xH9dmOGlEGlbIwA9hF8lzR9iI/rsxg0ow0+/fuFr/Jhe+VCXeh/XZldU5EMO7ktUYcclIojgpfOUuAyxhzx+yMYfmVoZO5TPcp7WV1Iotw3ejGH9yrWZe6wKXNlqCK3y/Ieag0eQ+6tmoOSE1R7/0lkysUVjT5Kep5JxxQUHGDh6IuX6D8RDqXIeaW6lyVg47uS39I8E1n+hPAWKfJeFIcFDukEh+LKvGTJzgixkHBE1reConEniUJrlPrZD5oo3RgRxP2RfKcyl/Opb8XzXMozZvaXssfL8z5rwZHHzVT5nvXjiFa45CfJFFzNC91oVE1+a916pcTM3zIufMBCcSFTdW5KDVV9JD5y2cSgdXVbrlPWquonuHmqhzlJ63ko6xV1kvmHZlAKSXlQXJ4C7Rriludz9+/VAffv3qgJVKBL5Q3O5oMyEn3796ISVWBHYEXd6WXhQUKrEnsJL0BeoKAqsSHyBZ1GdDCINTUSXMuB5XsykMRZCopDzZAKlSGIw1FCzZAXkQYiDCnQsmBC8jcxRbinQsgQpyo+qUEAJBZBXlOYewoNQbAynQZEQoKWXu4+X8oXA8T77k8AzGEKClXG5U53J4iyJI9/wAIYXszvYXhUPAJ4iyBIUGmi63koNTkimKxbmISxMNXklOqFOmLJEZVORAXHioAToTkXxTKkNI0Vnq1ORZ2UIupE81ZZTCZ1AtCLAqCeakA81cGHRiiEskIo9Wp6tXeqCjIE8hFMUkQpKyGKcvJFgV+qXupTixQUBaEmigOHT3PQOcmrDJCDTQFqcSgIVonISQhCcWIHNToWQtwQlqNyU+2pjxhNInI85iWSFSxPSzGmJE8z+Fk4j4kbJiSRwsNY7+atQFlZ0D6gA0nkN+5D1q5R3xa+Dla2dibx6LIf09VcSXunhqAPL3ZUohTZ9YRAqXW1QOqgb+SyoWQ1rkYeqfzJ2C8cUeAR1izL4qrzsYBqQstz3HUnzKDKq6kHYzQf0q3YE/ZK/q/+Pdf1VMsXurVLjiTmwquPe7eOQsq8k7nzKsdVxt3qA1v9wHn+yqkhWxBceKYMQ8fqd5p/Ut2e3uuPUI/kXaxPcZ9EaDZVOIcf1FEMY8b+YBTnYM8EPyZ4I/ELYl+Kcdz6IfmXf3FPOFKTiGBjS51gLkopBbFOJJmTKViOkcjSXPgaa37hz5d6xOmPiMAAUSeJdA8rrl8RWc4zO8678e9ViWot+TpcX8Y5XENaXCYnMRPOyyMf8QPq2Jht7Xt47hZJBQEJ4mlJFurjTxvpb1VR1fXmoIUZEx2LdVOyBxPFNNNeLOSAs+19SvdRyK53AfFjnwBBMGzxc+I1hXP6xU0lk8m/fVZUzkdo03DlPopbzCzh0w8XIbFhpv57n1Vat8SHMG52g3sBz34KqFs3mUQUZwiwq/SNS5c8gRB0Ajl6LNqdLNbbO45IAgn7bbophR1r6IFybeA9Uh1ZmzmA/8AkFzdLpFj/qeRAH1bSdPNBV6TpN0JdfYfe6KHR0bspuXtv/kFIw4iczY4yIXMDpumDYEiBBiL7iOSKv02wAQ2SZm+iYUdQcJAnQDU7IXZW6uaJ5jvXIM+I9MzLbwT4aqyOmqVrOAMja17aahA8WdQzENGlRon/JeqdJxYEP7hYeK4x3S5NRwaBlggT9j3/sq39WeYk914vv4IxHTOqx/Tzmi5DR3CSuQ6R6UfW+ozffU8FXxFRzkh0pqNFxQqoAECY6moLFRdldyAhWC1AWJDyEEIU/q17q0wsTC9Ccaa91SCci9SeWkEbGUyriXufmJM8Rt3I+oRNoJURkNPSb3MyuJPazA++aQX9su4mUwUUQpooVoKrjHO10gDhYaJRPv+U0UlIpooViwNFJamikmNoooVlbqkYolO6hEKJTCys6ghNJXOpKIUuSBWUWtN1DaS0m4QcfDdeOCPBAZGZ1fv+VDqUytI4Tio+UQPIzOoQnDLTGFUfLIDIy/luKA4ZaxwyE4ZAZGSaCX1K1zheSWcLyTHkZfVIhQK0flVm9Nuy5NpneOCTdIE7dHQ/Icl4YErcGHRfLJGGZhDApjcAtoYZGMMOCYZmIMCjGBWyMNyRGggWZkDBohgxwWt8up6lAsjJGECMYbgFp9Qp6hFCyMz5ccOCn5ULRFBEaCKDIzRhkYpK8KKkUkUGRS6gKDhPcK91KJtNFBkZvyg4JZwgBA3O3Lc937rVc0AfdZ9erlrMGoqBzRp2XDt3PAgGBxalRSdinUGztb/AF62VDH9IUaLS6o8ARbeYgGI5lZ1T4i//U4OcKdBmVvWOGr3y8EHdsNBB5rm/wDqQW9ZF2FmUNaHBzXsIu9sfSQdZ4+KzlOlo6OPiuSTO2Zj6DqnVtqMNQmMgN5iYjuVcdM4ctJ6xoy5jBsYa7K4gHmF8y6L6TdRqOq5gXGlDXHRjiGtJjjlkDiTZR0gadOqzI4vyvfOaZaCZsZubnxWfazb6quj6j0biaWJZmpOzAGDsZ7tUzE4amIz21jXx08F8xZV6unh3U5Y6AXvAgEAkmb3JMgO3tpBX0zHUTiG03UqjQMslpAMTpoeR8lpGbaMOXiwa3o6fIp6tOyrwat6OLIV1anImtCkBFCyA6te6tMhTlToWQvq14007KvZU6FkJLF4MTcq8igyFFijKmwvEIoMhUKMqdFkOVOgyAhRlR5VR6arllF5ZmDohpDS6CbTHAapNUNO3Q75feTI0M/jQrnsbiKtYYijTLG5C0NfUEdv6+ze8Rqf7tVVp9POOMwzW1Q9mXIbluZwEPcbQTNwNe5Z9F9Cri8WHvpFudrg0NOZwaO0C7YEB0j/AB4LByvwdUINbf6v/ZxnxEHNblIewMuWmcsy6IEbHMwX/TOhW3VZQ/p7XvqOqglobLQ3I5pGftC8Ek+fNL+NsNmxLqTHgMzPOSIyiA9pDjrJLgB/iuRZ0i4UhT/TMgRobdoHjaP9rBum0elGOcU/7lSsWgzJjUA9wsdiE2i3tEWP1HQ3ESZPAEaeKjEAPdmbYf28AI9TdPqYMEgg6mIFzBEiePCDwUnVZSFZ7RlDiWl0jWJP7iy1OlOnqhLBka3IwMA6sz2fIqhRxEOAMNADpOsa6cDrHO6jE1S57nPBqPcSSZg8j4iPukJxTe0fpoheyooRNavSo+VsWKamE0NuoyJ0Fi8qINRZETWJ0KwV4hFCnLdFBYshQWJuRQaadBYstUEJ2RQ1qKCxJUFqe5qW4IoMijVaQ9p2d2Ta8kjJJ4a/a91zePwLqGIdUHWVMLVnrqZEtYdM02IbbadFf+LatSl1VTPloNcOtiJg/S6DaAYOqAYh1Zz6D3FhdTYWvY6zgcx6xs3iwkHidZWUtujphaWXr3/37KFLB4YNDqbyXUi9wJOVzajgcpBjXgDI+4Xzw1TSrVqwquBqiqGGMpLpglwFg03B5zovo+L+HGAOq1KlV7xTaXBhyB7hdrg0WEGCAN1w2FxlL5qoXE9RUkZXhpcJd2hezX59CRvOy5+TVXo7uCV3WzJd8RudiRUcMzSGjI4Zh2YAEd4H5m6ycdEWaGETM8ZueU8OQVvpTFms7M6SJdFocLkwSNYS6rGMLXUqgcTT7YIgAzlc2Trxnmsj0YqqM+k/v7uXhqmPryGjRtzGx1/14JFUQZ46exsgpy7siPH+ecKaNa9mrg8O0PFszJaOTp1k2NpSum8I1ldzaJhot2alt9CdRe3JLpPI1JaASB53Ivf3KAVcs5S6CeQ0AtAn2UK0qIp3Z+nwxQAvZr9ygjyXqHyYTXo2O98EsPbCkVRqgBqh/JLFabpgqCExEOcvZiNfJC8qA66Q7H5UJCgvtqP5S31hN0yRwYoIUG6CriGsaS5zQACZJQARCCEvo3pJlemHsNjsYkcJA0tBVrKhOwaa0zL6Zwgq0XMLA+Y7MgaGZE2trG8L5v0hiarKgOYZ2tktaDnogTnY2B2mlpBga5YC+rVcPIjxB4HZcn0z0MwVA+qASW5DUh4EAlzCS0w3ceAWfJG9nX8bkUdM5rH/ABq4sBJaAwAhhGYEugAgtNmxJE6aagLh+kXF4dUgEOfJ4gmTB3jXjour6U6JoYOuBiBnpVA803h+YsgfSbCTa211n9M9DYaGuwr3DKC5+ao0giTAYSBJseyePGVyTV+WerwuEf6V59+jnMLSlpc6IaRPEHW08gbc1XL5zWF4u7UX24bDxTK+GcGh+xLgLjYCZG1juqvIcAL8vZWZ2rZDhEGdbbTwVdrodPO8DUcrK7iG8mjSGg8Re6EgvOm1tBoNjp5qfBSZXzAtibW58JgHdA//AMvMkTztN4hEQc0GIvcJfVkmwkd2nme5UUfpul0g1z3MDwXs+ps3FgdPEJvXE7rmeicBUZia1Tsh1ZzC9jozNYPrOZv1DN2W90nguilejF2fKTiovRMog5QRCgLSjMa1yMGEtrCUbiihAh8oi5V+uAdlm/Dz/AlIpdJBxGX9RMHkNfT7pWOmXqhMW19n8JL6pLmxoZg8LiPfJSaoiPfuyrdeA4SYyh55cR+EmxpGk2qNto/15R5rkfjbFNIIy1W1A0inUbOR06sI0INhfitupiW02S4iTJAJiXRoOOwXM9F/EFPGN6vEtOaS5nZc1o7JgZv7oJCy5Hf4m3DBp51pHUfDQZTw9KmModkaXAG5cR2nHckmbqv0p8Tta40qTgXOEdYD2WOdLW8j2i0WNs11zPQrupp4qvUeDUH/ABhucNMC1MtP6S4RAFrbLmcZ0saIa2focajS0E58zmPvMREZu/uWcuVqKRvH4+U2/J0eC+O6561rsvWEhwF7BuVrgItsTtvuun6M+IuswralUEAszOe3Qf2k8HGJgT+/yV+PFSqHucG9ZnkgfRMyBGuq9gMZUh1JlWGVAcwBsQBmdroco035rCPM4s6J/FjJa0bPxxjmvqFghojMNxmInM1v6ZABI581xQqkiBOUXLZvpeJ8TC6XpXpttRtAFuYBkPc+C4iLGY4DTZctiaZDpbNrd/DxhZuWTO3gjjGmee2dJnUX0OkkcUDGxAO1z493KU04gOGml4O3dxSmgWuZ4c/fog3BxDr3txPlbkEHXgc55anbvRvp6xeNwhpiDf8AFxH8pFaoHP8AvP8ACVnPPhpPd75pxdpPdxjz9+SEgTYwO9A7PsuCqPaajWVaZfUYGir9LZBtkkzlaC6xGt11OCpCnTYwEuytDcxMkwPqJ4lfO8Z0xSfUqPAysFUCqHl2eowt8mjML76c19AwtVrmNLfpLQW2i0WsdLLv4mm2fOc8WkrLjXJ1KhN5A8bqm0prall0o5GWazQNCPylF1kBqpdSoYtf3wTYkjB6Ur5HWN/pB3g5soJ5EkeHNVjXyVcg+nJfWeyS1/eYgyON91Y6Xph2U3ItEXuHAxpaRF+9ZuBr5qjBrEy7i1xIcI27QHkud+TuirjZ0GGrZnWGwJ+0N98CkYqp22adprM3IAusY2khviqVPF5armA2IBn+1oGv3tzCq47pKNTlygB7uAL3u31MtnnHNNvRKg7HY6m3EEtcIqMAdTtbMQC65sfWy43FdJ1gaQdIex7zAZBEEAnXtXHfbgu0x9OMM2sGB7mRUYC4jLNy4mxNiJA2G64PG/ED6z3VY7XaByyYafqPf+wXNzaOv46vwtCsX0g52IqVHS0F12AEZyNAdgf1X3ss7EY0RlMn7G1hImM0fhNrFzhIeCCIkjWDaSVUeZbJgEQIAtO/msHs74pCRWjj+f5TH4sQATIgD7eunkk5iDdsE7eV0AeN5BO+n8JNWa0mWH41jrQBcxOrZ57pdSoNzfS+4m10Aw4Gu28TPjtsoa3idbQPsUsQpeiXPaRrO+nu6S9kwROnPUH0ROoQBw1gd90EkcDcjz4q6ook2F7b+PFAXSNDf19wpc503F+H8JjBmDuMTEecc+SQCS2b+YCUxvPzJVnrQDw4eV1o9DU2OL8wBPZ58VE54qxuWK2dP8O0GVXFrw2BEOL4h5ADezEukgHnfZfS6LS1rQTJAAJjUgXK+QY7GwWmk4MyZQ2BEEAjNzJg31XXdAfFlV//ACVnAMbTcHAC73AtDC2NyXRwsurh5EtM8b5PFKX5L/B2me8cp+6q4rpNtK7zYkNHM/tPqm4t/V5XE8o79/CPuuZxnS7alNxa4gZyBsTeHWOkER4LrlKjj4+PJ78HYNdbvv32slVMSB6R4T6Kp0bVL7AkBoE5mwZMx4EX8uKV0izI2HOg8dAWwcp8JhPLVkYbplHpDEXJgkB+YiYkDceczy5qvhMO1mJJILRVpOcBP0vDwXeDjlPfJTadYZXDMO03KJgjNFgeII8pWV0iHNyOggtdMg2y6x3Ftx7nK/Z1xV6NGnd7bTeHEXJjsvBI3DzH/qqvxDiHOqPYwNgijlOWT1kuIaZ3IOvMcUYdmpGq256xxblGjM7iJ75I8ua53F9JOe54Byh1Rz+yYueywOO7YbpvaFE3So044XK/0A7pVz3DrahIblYWhxkCbuA4dmD3rNokB1SnnPVdsttcEdkEgwZix38kOPqFjiQHb5weMAn/AOSeaWMMKhc4vAdEncnsi/ico8VzNM7VFJaK1SGtDRvqCZB+0zwSzpu03MO0cOXMXQCrB7QIMgGbxsUzFUxqJymY8N+9SbpANrTBIgT97/slluYQ7joPe/4SXl0nQ8fHeEYfJvbS41vqhodUNbSDTkZIAk3NtNTP4Sh2X9oSMtyNIjbcQT9lNQkOBkSN+5S/GNy5YsD9W4naf52TQyvUryIBgcNxySw6xmdRH577KajNJ8FDZzWOtiCn4KCqPiRGt+aQ0TN9N0x77kH3xXqFLK2SdduXipehkVHcpnfXzRMqxMCOPNAD70twQPoSe7edUUUbr3GO1vl11sZ8CtDBdLZakw0D6rj9YMgwO6ADa8rE6wlzjrzO/wDKcx+h0j/f4SOVxPpuJ+Im1aDxH/KGNeWNcR2XC4Djq6J24LlhiA/OWkgCnJpugZSHX0EToTxKyq2KJaw5gXAQBPOO1x14lVsJVcCSwXIdLTNxBnvjXwWvY5eTCHAoJ0dt8N/Ehonqq7iSXCH65hmNuJPPv4LrG1WuaXOAIde/DY+K+VdFVC54ykyYa07D+/gdD919Tw2HqhjwJLiRlAaCMsWFjIAb36DVb8b9HJ8njUXa9nPY3AdW0mn9DrdoDs2sCReJiDtNxCOq8vaCHQx2QzJLg09jU6ABzonirvSIdT1DSCXRbIfphwFgLG40uIWRX6XYTVpNDaVGpLmtc2ckwC0mJv2rC3agK3QRuSK+B6WyYN1MEFzYYJBkkOgRbTsx3lZtXDtYGgkipDWgzABuXGd9QeUiF5uJbTqta+XGnUFg49odXObSwL8p73qr0niS9xPZ2iNBctgRbTU6wFlJ6OqMaevezNc4iQP0ny1k80dbotzWyQQdYIExOtjOtr8EWHqBjhEOkCZHMz72Q4jHHrMznZS68jvsbc1laOi3ehdTCj/uTLLhzg0wAY22g/mFTpOkRP3t3p9eqWPcC1pIPIg25bFVswcdmne9p7lLaLRaNOwbF3Gzp5AjT3dZzqJbxjmnOEEQbzY6Cf3RVX5m7zNkv5KRWzg6n3y/ZS2hNxcHWDflZObQGXtADaSdZ0t+UgtgWI8duF07GmMc3SDED793vRKH1Wg8D6Kc1rmXcRbY7bquXkXI97fygpD6jTPjM96hzhpwm+m6gVAQfKeEelkprpBn6h9/f4QATQSf5ledWOhgxxEqA+Drp7ulOZcyJ+3qkUbEFsgA8NNI01SuuMREafxFrLQxdbK4E5MwIu2OE5rW4rNqVZuTznWdEMwjsYyrfTjfaFNOsQQQSDt79QqzX++X7Iw7cbfygdF7DPcMlQfpcB2b3uTY8l9H6G+Mw2nlBzAguF2ggD9Madw0HBfOMHWAIJOQ6SBJANjbe0pWFr5HRIIaZFrO20PmrjJox5eFcmmfTcH/ANRGmg2m6mXdvKbsy/VOaSO629+Cz+lcQzEGo51MMNIlwLcxFRha0AGToBBkbNtqueoYlrywQxkyLbXBHKLanmlOr1GveCTA7DjAtvEcDA0t3K83RzrhSdrTI6On5kmSIZMC5BeLiT4IhLnDYAARyLjI56/dZvRuKPWakC06aC35jwWhWzPqjtQYBgWAyjQGdAQNEHQ1TC6UwokROTszaJDmgiDudPMKsOjqYZLg7NmcNREgAgZd5vrxVqs5xDXAgTEj/KAb8AYvzInRVq9LO1xBbq8t1201578kNCi2V/kaZytgiWhwcCTte3qNoSqmA/tIJjU3vuOGqRnOgncff0TDjHOIn9IGltNzzusmzZWA6gGlzXtLXDWdiNiD6oqlMBu83N9tNIRYnFB5k2mM0iPEjySHvmbRaNZn3oo9lv0LebiJPM/iLIBTEkE3J58eKMuMiPtsgc+ZkX4+qoQJpWOwmOUxJ8EDQZjbWQJU1KhIA1AsP3QsxJH+/t3I2UrDIhvASee3vVKoPkG0337kfWWjY38f9Sioti0WuU34KRJptsb2+/NV6lzwHcr7ad9YkWGvv/SUQBt9yI8tVI7Fl1rnjYbJ2GwjnmBHnfwG/glVfqjuPirtJtmjiPyqTryQ9IUcNcDUmyEECwKs1KIyExeT6SqrnSYOxhUxIYyoBtfxgzuEwCYiJO/DvjZV3Wc0jcD8rRw1MQLfrcPCAUJEydA4RjtQbNj8h3hz5hbOPw7TDWkkwS77EjNu69zyGkqg15FR0bsIPPt5fRMxFYtawAxlc6OUB8egVVRlK27MxtKXPLToeFtYPKB+U+jXLQeYn3wR4UTSjYuCpTb/ANmjwSrRp50XKPSBYZ+qw23n0sPMqMHiBDg5s2s2bHU3Gp1NlS6RsCRrm/AKU4xpx/CnYKKL2MADrGxi54RLY5KrnIjaDGn3RgSb309AUQaLjaAfupH4IezzO44c/BIrO0A939U5g/4ydwQPAkCEisbHvCQ0BmtoO9eLgTpHH8qG7r1SqZmUykKcwEkjThcpbqXaAA2n73T6zpud7/ZKd9PgmUmE6xm0ceHArzqpEx6a+wl03HKL7qT9E7zqgKHUqlr+ullFR2kMa7mZVfEHXvVn9DfH8Iqw/k//2Q==">
            <a:hlinkClick r:id="rId2"/>
          </p:cNvPr>
          <p:cNvSpPr>
            <a:spLocks noChangeAspect="1" noChangeArrowheads="1"/>
          </p:cNvSpPr>
          <p:nvPr/>
        </p:nvSpPr>
        <p:spPr bwMode="auto">
          <a:xfrm>
            <a:off x="28575" y="-1600200"/>
            <a:ext cx="2352675" cy="3333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366" y="1905000"/>
            <a:ext cx="2776639" cy="392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23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08664"/>
            <a:ext cx="7924800" cy="1105936"/>
          </a:xfrm>
        </p:spPr>
        <p:txBody>
          <a:bodyPr>
            <a:normAutofit fontScale="90000"/>
          </a:bodyPr>
          <a:lstStyle/>
          <a:p>
            <a:pPr lvl="0"/>
            <a:r>
              <a:rPr lang="en-US" dirty="0"/>
              <a:t>“Front Runner” documentary of reintroduction of the Red </a:t>
            </a:r>
            <a:r>
              <a:rPr lang="en-US" dirty="0" smtClean="0"/>
              <a:t>Wolf</a:t>
            </a:r>
            <a:r>
              <a:rPr lang="en-US" dirty="0"/>
              <a:t/>
            </a:r>
            <a:br>
              <a:rPr lang="en-US" dirty="0"/>
            </a:br>
            <a:endParaRPr lang="en-US" dirty="0"/>
          </a:p>
        </p:txBody>
      </p:sp>
      <p:sp>
        <p:nvSpPr>
          <p:cNvPr id="3" name="Content Placeholder 2"/>
          <p:cNvSpPr>
            <a:spLocks noGrp="1"/>
          </p:cNvSpPr>
          <p:nvPr>
            <p:ph idx="1"/>
          </p:nvPr>
        </p:nvSpPr>
        <p:spPr>
          <a:xfrm>
            <a:off x="685800" y="2286000"/>
            <a:ext cx="4648201" cy="3810000"/>
          </a:xfrm>
        </p:spPr>
        <p:txBody>
          <a:bodyPr>
            <a:normAutofit fontScale="92500"/>
          </a:bodyPr>
          <a:lstStyle/>
          <a:p>
            <a:r>
              <a:rPr lang="en-US" dirty="0"/>
              <a:t>SAMAB sponsored the award-winning television program, a quarterly newsletter, and educational materials that coordinated with the program that were distributed classrooms around the </a:t>
            </a:r>
            <a:r>
              <a:rPr lang="en-US" dirty="0" smtClean="0"/>
              <a:t>region.</a:t>
            </a:r>
          </a:p>
          <a:p>
            <a:r>
              <a:rPr lang="en-US" dirty="0" smtClean="0"/>
              <a:t>The </a:t>
            </a:r>
            <a:r>
              <a:rPr lang="en-US" dirty="0"/>
              <a:t>documentary also received an Emmy Award for its excellence. </a:t>
            </a:r>
          </a:p>
        </p:txBody>
      </p:sp>
      <p:sp>
        <p:nvSpPr>
          <p:cNvPr id="4" name="TextBox 3"/>
          <p:cNvSpPr txBox="1"/>
          <p:nvPr/>
        </p:nvSpPr>
        <p:spPr>
          <a:xfrm>
            <a:off x="4648200" y="24825"/>
            <a:ext cx="2141933" cy="584775"/>
          </a:xfrm>
          <a:prstGeom prst="rect">
            <a:avLst/>
          </a:prstGeom>
          <a:noFill/>
        </p:spPr>
        <p:txBody>
          <a:bodyPr wrap="none" rtlCol="0">
            <a:spAutoFit/>
          </a:bodyPr>
          <a:lstStyle/>
          <a:p>
            <a:r>
              <a:rPr lang="en-US" sz="3200" dirty="0" smtClean="0">
                <a:solidFill>
                  <a:schemeClr val="accent1"/>
                </a:solidFill>
              </a:rPr>
              <a:t>1992-1993</a:t>
            </a:r>
            <a:endParaRPr lang="en-US" sz="3200" dirty="0">
              <a:solidFill>
                <a:schemeClr val="accent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343624"/>
            <a:ext cx="2722670" cy="339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67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4"/>
            <a:ext cx="7848600" cy="1182136"/>
          </a:xfrm>
        </p:spPr>
        <p:txBody>
          <a:bodyPr>
            <a:noAutofit/>
          </a:bodyPr>
          <a:lstStyle/>
          <a:p>
            <a:pPr lvl="0"/>
            <a:r>
              <a:rPr lang="en-US" sz="3200" dirty="0"/>
              <a:t>Forest Monitoring Component of EPA’s Environmental Monitoring Assessment Program (EMAP</a:t>
            </a:r>
            <a:r>
              <a:rPr lang="en-US" sz="3200" dirty="0" smtClean="0"/>
              <a:t>)</a:t>
            </a:r>
            <a:endParaRPr lang="en-US" sz="3200" dirty="0"/>
          </a:p>
        </p:txBody>
      </p:sp>
      <p:sp>
        <p:nvSpPr>
          <p:cNvPr id="3" name="Content Placeholder 2"/>
          <p:cNvSpPr>
            <a:spLocks noGrp="1"/>
          </p:cNvSpPr>
          <p:nvPr>
            <p:ph idx="1"/>
          </p:nvPr>
        </p:nvSpPr>
        <p:spPr>
          <a:xfrm>
            <a:off x="685800" y="2552252"/>
            <a:ext cx="4114800" cy="3696148"/>
          </a:xfrm>
        </p:spPr>
        <p:txBody>
          <a:bodyPr>
            <a:normAutofit/>
          </a:bodyPr>
          <a:lstStyle/>
          <a:p>
            <a:r>
              <a:rPr lang="en-US" dirty="0"/>
              <a:t>Early in its career, SAMAB acted as the coordinating agency for the monitoring program that measured variables sensitive to ecological change in the Southern Appalachians. </a:t>
            </a:r>
          </a:p>
        </p:txBody>
      </p:sp>
      <p:sp>
        <p:nvSpPr>
          <p:cNvPr id="4" name="TextBox 3"/>
          <p:cNvSpPr txBox="1"/>
          <p:nvPr/>
        </p:nvSpPr>
        <p:spPr>
          <a:xfrm>
            <a:off x="4648200" y="24825"/>
            <a:ext cx="1095172" cy="584775"/>
          </a:xfrm>
          <a:prstGeom prst="rect">
            <a:avLst/>
          </a:prstGeom>
          <a:noFill/>
        </p:spPr>
        <p:txBody>
          <a:bodyPr wrap="none" rtlCol="0">
            <a:spAutoFit/>
          </a:bodyPr>
          <a:lstStyle/>
          <a:p>
            <a:r>
              <a:rPr lang="en-US" sz="3200" dirty="0" smtClean="0">
                <a:solidFill>
                  <a:schemeClr val="accent1"/>
                </a:solidFill>
              </a:rPr>
              <a:t>1993</a:t>
            </a:r>
            <a:endParaRPr lang="en-US" sz="3200" dirty="0">
              <a:solidFill>
                <a:schemeClr val="accent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104606"/>
            <a:ext cx="3485598"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996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0"/>
            <a:ext cx="7024744" cy="1143000"/>
          </a:xfrm>
        </p:spPr>
        <p:txBody>
          <a:bodyPr>
            <a:normAutofit fontScale="90000"/>
          </a:bodyPr>
          <a:lstStyle/>
          <a:p>
            <a:pPr lvl="0"/>
            <a:r>
              <a:rPr lang="en-US" dirty="0"/>
              <a:t>Pittman Center Sustainable Development Study </a:t>
            </a:r>
            <a:br>
              <a:rPr lang="en-US" dirty="0"/>
            </a:br>
            <a:endParaRPr lang="en-US" dirty="0"/>
          </a:p>
        </p:txBody>
      </p:sp>
      <p:sp>
        <p:nvSpPr>
          <p:cNvPr id="3" name="Content Placeholder 2"/>
          <p:cNvSpPr>
            <a:spLocks noGrp="1"/>
          </p:cNvSpPr>
          <p:nvPr>
            <p:ph idx="1"/>
          </p:nvPr>
        </p:nvSpPr>
        <p:spPr/>
        <p:txBody>
          <a:bodyPr>
            <a:normAutofit fontScale="92500"/>
          </a:bodyPr>
          <a:lstStyle/>
          <a:p>
            <a:r>
              <a:rPr lang="en-US" dirty="0"/>
              <a:t>A study to demonstrate strategies for sustainable development in communities with tourism-based economies and then expanded to more communities in the broader Southern Appalachia. </a:t>
            </a:r>
            <a:endParaRPr lang="en-US" dirty="0" smtClean="0"/>
          </a:p>
          <a:p>
            <a:r>
              <a:rPr lang="en-US" dirty="0" smtClean="0"/>
              <a:t>Program </a:t>
            </a:r>
            <a:r>
              <a:rPr lang="en-US" dirty="0"/>
              <a:t>was completed and 500 copies of publication were printed and distributed. </a:t>
            </a:r>
            <a:endParaRPr lang="en-US" dirty="0" smtClean="0"/>
          </a:p>
          <a:p>
            <a:r>
              <a:rPr lang="en-US" dirty="0" smtClean="0"/>
              <a:t>The </a:t>
            </a:r>
            <a:r>
              <a:rPr lang="en-US" dirty="0"/>
              <a:t>study was used by communities in West Virginia, Kentucky, and other states. </a:t>
            </a:r>
          </a:p>
        </p:txBody>
      </p:sp>
      <p:sp>
        <p:nvSpPr>
          <p:cNvPr id="4" name="TextBox 3"/>
          <p:cNvSpPr txBox="1"/>
          <p:nvPr/>
        </p:nvSpPr>
        <p:spPr>
          <a:xfrm>
            <a:off x="4648200" y="24825"/>
            <a:ext cx="1095172" cy="584775"/>
          </a:xfrm>
          <a:prstGeom prst="rect">
            <a:avLst/>
          </a:prstGeom>
          <a:noFill/>
        </p:spPr>
        <p:txBody>
          <a:bodyPr wrap="none" rtlCol="0">
            <a:spAutoFit/>
          </a:bodyPr>
          <a:lstStyle/>
          <a:p>
            <a:r>
              <a:rPr lang="en-US" sz="3200" dirty="0" smtClean="0">
                <a:solidFill>
                  <a:schemeClr val="accent1"/>
                </a:solidFill>
              </a:rPr>
              <a:t>1993</a:t>
            </a:r>
            <a:endParaRPr lang="en-US" sz="3200" dirty="0">
              <a:solidFill>
                <a:schemeClr val="accent1"/>
              </a:solidFill>
            </a:endParaRPr>
          </a:p>
        </p:txBody>
      </p:sp>
    </p:spTree>
    <p:extLst>
      <p:ext uri="{BB962C8B-B14F-4D97-AF65-F5344CB8AC3E}">
        <p14:creationId xmlns:p14="http://schemas.microsoft.com/office/powerpoint/2010/main" val="3649652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White House Ecosystem Task Force Review of SAMAB </a:t>
            </a:r>
          </a:p>
        </p:txBody>
      </p:sp>
      <p:sp>
        <p:nvSpPr>
          <p:cNvPr id="3" name="Content Placeholder 2"/>
          <p:cNvSpPr>
            <a:spLocks noGrp="1"/>
          </p:cNvSpPr>
          <p:nvPr>
            <p:ph idx="1"/>
          </p:nvPr>
        </p:nvSpPr>
        <p:spPr>
          <a:xfrm>
            <a:off x="838200" y="2552252"/>
            <a:ext cx="4191000" cy="3924748"/>
          </a:xfrm>
        </p:spPr>
        <p:txBody>
          <a:bodyPr>
            <a:normAutofit/>
          </a:bodyPr>
          <a:lstStyle/>
          <a:p>
            <a:r>
              <a:rPr lang="en-US" dirty="0"/>
              <a:t>SAMAB was selected as one of several case studies to be reviewed by the White House Ecosystem Task Force to highlight successful templates for ecosystem management. </a:t>
            </a:r>
          </a:p>
        </p:txBody>
      </p:sp>
      <p:sp>
        <p:nvSpPr>
          <p:cNvPr id="4" name="TextBox 3"/>
          <p:cNvSpPr txBox="1"/>
          <p:nvPr/>
        </p:nvSpPr>
        <p:spPr>
          <a:xfrm>
            <a:off x="4648200" y="24825"/>
            <a:ext cx="1095172" cy="584775"/>
          </a:xfrm>
          <a:prstGeom prst="rect">
            <a:avLst/>
          </a:prstGeom>
          <a:noFill/>
        </p:spPr>
        <p:txBody>
          <a:bodyPr wrap="none" rtlCol="0">
            <a:spAutoFit/>
          </a:bodyPr>
          <a:lstStyle/>
          <a:p>
            <a:r>
              <a:rPr lang="en-US" sz="3200" dirty="0" smtClean="0">
                <a:solidFill>
                  <a:schemeClr val="accent1"/>
                </a:solidFill>
              </a:rPr>
              <a:t>1994</a:t>
            </a:r>
            <a:endParaRPr lang="en-US" sz="3200" dirty="0">
              <a:solidFill>
                <a:schemeClr val="accent1"/>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667000"/>
            <a:ext cx="3200400" cy="217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7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Hubert </a:t>
            </a:r>
            <a:r>
              <a:rPr lang="en-US" dirty="0" err="1"/>
              <a:t>Hinote</a:t>
            </a:r>
            <a:r>
              <a:rPr lang="en-US" dirty="0"/>
              <a:t> Award</a:t>
            </a:r>
            <a:br>
              <a:rPr lang="en-US" dirty="0"/>
            </a:br>
            <a:endParaRPr lang="en-US" dirty="0"/>
          </a:p>
        </p:txBody>
      </p:sp>
      <p:sp>
        <p:nvSpPr>
          <p:cNvPr id="3" name="Content Placeholder 2"/>
          <p:cNvSpPr>
            <a:spLocks noGrp="1"/>
          </p:cNvSpPr>
          <p:nvPr>
            <p:ph idx="1"/>
          </p:nvPr>
        </p:nvSpPr>
        <p:spPr>
          <a:xfrm>
            <a:off x="1043492" y="2323652"/>
            <a:ext cx="3604707" cy="3543748"/>
          </a:xfrm>
        </p:spPr>
        <p:txBody>
          <a:bodyPr/>
          <a:lstStyle/>
          <a:p>
            <a:r>
              <a:rPr lang="en-US" dirty="0"/>
              <a:t>An award was established in honor of the first executive director of SAMAB, Hubert </a:t>
            </a:r>
            <a:r>
              <a:rPr lang="en-US" dirty="0" err="1"/>
              <a:t>Hinote</a:t>
            </a:r>
            <a:r>
              <a:rPr lang="en-US" dirty="0"/>
              <a:t>, for personal dedication to SAMAB. </a:t>
            </a:r>
          </a:p>
        </p:txBody>
      </p:sp>
      <p:sp>
        <p:nvSpPr>
          <p:cNvPr id="4" name="TextBox 3"/>
          <p:cNvSpPr txBox="1"/>
          <p:nvPr/>
        </p:nvSpPr>
        <p:spPr>
          <a:xfrm>
            <a:off x="4648200" y="24825"/>
            <a:ext cx="1095172" cy="584775"/>
          </a:xfrm>
          <a:prstGeom prst="rect">
            <a:avLst/>
          </a:prstGeom>
          <a:noFill/>
        </p:spPr>
        <p:txBody>
          <a:bodyPr wrap="none" rtlCol="0">
            <a:spAutoFit/>
          </a:bodyPr>
          <a:lstStyle/>
          <a:p>
            <a:r>
              <a:rPr lang="en-US" sz="3200" dirty="0" smtClean="0">
                <a:solidFill>
                  <a:schemeClr val="accent1"/>
                </a:solidFill>
              </a:rPr>
              <a:t>1995</a:t>
            </a:r>
            <a:endParaRPr lang="en-US" sz="3200" dirty="0">
              <a:solidFill>
                <a:schemeClr val="accent1"/>
              </a:solidFill>
            </a:endParaRP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133600"/>
            <a:ext cx="2667000" cy="3971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72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08664"/>
            <a:ext cx="7382434" cy="1105936"/>
          </a:xfrm>
        </p:spPr>
        <p:txBody>
          <a:bodyPr>
            <a:normAutofit fontScale="90000"/>
          </a:bodyPr>
          <a:lstStyle/>
          <a:p>
            <a:pPr lvl="0"/>
            <a:r>
              <a:rPr lang="en-US" dirty="0"/>
              <a:t>Southern Appalachian Assessment (SAA) </a:t>
            </a:r>
            <a:br>
              <a:rPr lang="en-US" dirty="0"/>
            </a:br>
            <a:endParaRPr lang="en-US" dirty="0"/>
          </a:p>
        </p:txBody>
      </p:sp>
      <p:sp>
        <p:nvSpPr>
          <p:cNvPr id="3" name="Content Placeholder 2"/>
          <p:cNvSpPr>
            <a:spLocks noGrp="1"/>
          </p:cNvSpPr>
          <p:nvPr>
            <p:ph idx="1"/>
          </p:nvPr>
        </p:nvSpPr>
        <p:spPr>
          <a:xfrm>
            <a:off x="1043493" y="2323652"/>
            <a:ext cx="3833308" cy="3696148"/>
          </a:xfrm>
        </p:spPr>
        <p:txBody>
          <a:bodyPr>
            <a:normAutofit fontScale="92500"/>
          </a:bodyPr>
          <a:lstStyle/>
          <a:p>
            <a:r>
              <a:rPr lang="en-US" dirty="0"/>
              <a:t>Collected and coordinated terrestrial, aquatic, atmospheric, and social, cultural, economic data for the Southern Appalachian region; published five reports and created a database for GIS and files. </a:t>
            </a:r>
          </a:p>
        </p:txBody>
      </p:sp>
      <p:sp>
        <p:nvSpPr>
          <p:cNvPr id="4" name="TextBox 3"/>
          <p:cNvSpPr txBox="1"/>
          <p:nvPr/>
        </p:nvSpPr>
        <p:spPr>
          <a:xfrm>
            <a:off x="4648200" y="24825"/>
            <a:ext cx="1095172" cy="584775"/>
          </a:xfrm>
          <a:prstGeom prst="rect">
            <a:avLst/>
          </a:prstGeom>
          <a:noFill/>
        </p:spPr>
        <p:txBody>
          <a:bodyPr wrap="none" rtlCol="0">
            <a:spAutoFit/>
          </a:bodyPr>
          <a:lstStyle/>
          <a:p>
            <a:r>
              <a:rPr lang="en-US" sz="3200" dirty="0" smtClean="0">
                <a:solidFill>
                  <a:schemeClr val="accent1"/>
                </a:solidFill>
              </a:rPr>
              <a:t>1996</a:t>
            </a:r>
            <a:endParaRPr lang="en-US" sz="3200" dirty="0">
              <a:solidFill>
                <a:schemeClr val="accent1"/>
              </a:solidFill>
            </a:endParaRP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4" t="37059" r="78382" b="21143"/>
          <a:stretch/>
        </p:blipFill>
        <p:spPr bwMode="auto">
          <a:xfrm>
            <a:off x="5410200" y="2133600"/>
            <a:ext cx="2724532" cy="356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9961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140</TotalTime>
  <Words>1081</Words>
  <Application>Microsoft Office PowerPoint</Application>
  <PresentationFormat>On-screen Show (4:3)</PresentationFormat>
  <Paragraphs>93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Austin</vt:lpstr>
      <vt:lpstr>25 Years of SAMAB Cooperative Accomplishments   Jennifer Thomsen Clemson University</vt:lpstr>
      <vt:lpstr>Dogwood Anthracnose Workshop and Education Materials   </vt:lpstr>
      <vt:lpstr>Air Quality Forums and Planning </vt:lpstr>
      <vt:lpstr>“Front Runner” documentary of reintroduction of the Red Wolf </vt:lpstr>
      <vt:lpstr>Forest Monitoring Component of EPA’s Environmental Monitoring Assessment Program (EMAP)</vt:lpstr>
      <vt:lpstr>Pittman Center Sustainable Development Study  </vt:lpstr>
      <vt:lpstr>White House Ecosystem Task Force Review of SAMAB </vt:lpstr>
      <vt:lpstr>Hubert Hinote Award </vt:lpstr>
      <vt:lpstr>Southern Appalachian Assessment (SAA)  </vt:lpstr>
      <vt:lpstr>Recipient of the USDA Forest Service Ecosystem Management Award </vt:lpstr>
      <vt:lpstr>Integration of Human Health and Natural Resources Workshop </vt:lpstr>
      <vt:lpstr>Recipient for National Performance Review’s Hammer Award  </vt:lpstr>
      <vt:lpstr>Sustainable Communities Initiative  </vt:lpstr>
      <vt:lpstr>Book published entitled Ecosystem Management for Sustainability: Principles and Practices Illustrated by a Regional Biosphere Cooperative </vt:lpstr>
      <vt:lpstr>Southern Appalachian Regional Information System (SARIS)  </vt:lpstr>
      <vt:lpstr>Southern Appalachian Mountain Initiative (SAMI)  </vt:lpstr>
      <vt:lpstr>Southern Pine Beetle Workshop</vt:lpstr>
      <vt:lpstr>Citizen Environmental Monitoring Program  </vt:lpstr>
      <vt:lpstr>Saving our Hemlocks</vt:lpstr>
      <vt:lpstr>Invasive Species Control and Awareness </vt:lpstr>
      <vt:lpstr>Appalachian Trail Water Quality Teams </vt:lpstr>
      <vt:lpstr>SAMAB website and newsletter</vt:lpstr>
      <vt:lpstr>SAMAB International Relations</vt:lpstr>
      <vt:lpstr>Biosphere reserve partnerships</vt:lpstr>
      <vt:lpstr>Regional SAMAB Conferences </vt:lpstr>
      <vt:lpstr>The relationships formed over 25 years of partnerships  </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Years of SAMAB Cooperative Accomplishments</dc:title>
  <dc:creator>Jennifer Mar Thomsen</dc:creator>
  <cp:lastModifiedBy>Jennifer Mar Thomsen</cp:lastModifiedBy>
  <cp:revision>14</cp:revision>
  <dcterms:created xsi:type="dcterms:W3CDTF">2013-12-09T15:38:35Z</dcterms:created>
  <dcterms:modified xsi:type="dcterms:W3CDTF">2013-12-09T18:04:41Z</dcterms:modified>
</cp:coreProperties>
</file>